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4"/>
  </p:notesMasterIdLst>
  <p:sldIdLst>
    <p:sldId id="256" r:id="rId3"/>
    <p:sldId id="257" r:id="rId4"/>
    <p:sldId id="258" r:id="rId5"/>
    <p:sldId id="268" r:id="rId6"/>
    <p:sldId id="262" r:id="rId7"/>
    <p:sldId id="263" r:id="rId8"/>
    <p:sldId id="267" r:id="rId9"/>
    <p:sldId id="271" r:id="rId10"/>
    <p:sldId id="270" r:id="rId11"/>
    <p:sldId id="280" r:id="rId12"/>
    <p:sldId id="276" r:id="rId13"/>
    <p:sldId id="259" r:id="rId14"/>
    <p:sldId id="260" r:id="rId15"/>
    <p:sldId id="293" r:id="rId16"/>
    <p:sldId id="297" r:id="rId17"/>
    <p:sldId id="294" r:id="rId18"/>
    <p:sldId id="273" r:id="rId19"/>
    <p:sldId id="272" r:id="rId20"/>
    <p:sldId id="275" r:id="rId21"/>
    <p:sldId id="264" r:id="rId22"/>
    <p:sldId id="265" r:id="rId23"/>
    <p:sldId id="282" r:id="rId24"/>
    <p:sldId id="281" r:id="rId25"/>
    <p:sldId id="283" r:id="rId26"/>
    <p:sldId id="284" r:id="rId27"/>
    <p:sldId id="298" r:id="rId28"/>
    <p:sldId id="295" r:id="rId29"/>
    <p:sldId id="288" r:id="rId30"/>
    <p:sldId id="286" r:id="rId31"/>
    <p:sldId id="287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09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3"/>
    <p:restoredTop sz="94654"/>
  </p:normalViewPr>
  <p:slideViewPr>
    <p:cSldViewPr snapToGrid="0" snapToObjects="1">
      <p:cViewPr>
        <p:scale>
          <a:sx n="100" d="100"/>
          <a:sy n="100" d="100"/>
        </p:scale>
        <p:origin x="720" y="2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tiff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AE16C-8E20-254B-A7E6-6D3944F8B7AA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2A36B-73A6-284D-AA57-8FD3CBA272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8367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A36B-73A6-284D-AA57-8FD3CBA272C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92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A36B-73A6-284D-AA57-8FD3CBA272C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6547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A36B-73A6-284D-AA57-8FD3CBA272C7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4951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A36B-73A6-284D-AA57-8FD3CBA272C7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2046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256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197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880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>
            <a:spLocks noGrp="1"/>
          </p:cNvSpPr>
          <p:nvPr>
            <p:ph type="title" hasCustomPrompt="1"/>
          </p:nvPr>
        </p:nvSpPr>
        <p:spPr>
          <a:xfrm>
            <a:off x="313267" y="18256"/>
            <a:ext cx="11599333" cy="756445"/>
          </a:xfrm>
          <a:prstGeom prst="rect">
            <a:avLst/>
          </a:prstGeom>
        </p:spPr>
        <p:txBody>
          <a:bodyPr anchor="ctr"/>
          <a:lstStyle>
            <a:lvl1pPr algn="l">
              <a:defRPr sz="44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ko-KR" dirty="0"/>
              <a:t>Sub-title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 hasCustomPrompt="1"/>
          </p:nvPr>
        </p:nvSpPr>
        <p:spPr>
          <a:xfrm>
            <a:off x="313267" y="881744"/>
            <a:ext cx="11599333" cy="5327650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2232285" y="6450806"/>
            <a:ext cx="8015896" cy="40719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100" i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ko-KR" dirty="0"/>
              <a:t>Source:</a:t>
            </a:r>
            <a:endParaRPr lang="ko-KR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5FD5EDB7-A061-A233-59BA-B683A2D705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81" t="14924" r="4542" b="35051"/>
          <a:stretch/>
        </p:blipFill>
        <p:spPr>
          <a:xfrm>
            <a:off x="313267" y="6450806"/>
            <a:ext cx="1825101" cy="363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defTabSz="457200"/>
            <a:fld id="{399F3F2B-E3F4-43B4-8CF3-0E23F01C452D}" type="datetimeFigureOut">
              <a:rPr lang="zh-CN" altLang="en-US" smtClean="0">
                <a:solidFill>
                  <a:prstClr val="black"/>
                </a:solidFill>
              </a:rPr>
              <a:pPr defTabSz="457200"/>
              <a:t>2023/10/17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defTabSz="4572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defTabSz="457200"/>
            <a:fld id="{6F0A1408-CA17-41D6-A3CA-9EBBA06C4BE2}" type="slidenum">
              <a:rPr lang="zh-CN" altLang="en-US" smtClean="0">
                <a:solidFill>
                  <a:prstClr val="black"/>
                </a:solidFill>
              </a:rPr>
              <a:pPr defTabSz="4572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defTabSz="457200"/>
            <a:fld id="{399F3F2B-E3F4-43B4-8CF3-0E23F01C452D}" type="datetimeFigureOut">
              <a:rPr lang="zh-CN" altLang="en-US" smtClean="0">
                <a:solidFill>
                  <a:prstClr val="black"/>
                </a:solidFill>
              </a:rPr>
              <a:pPr defTabSz="457200"/>
              <a:t>2023/10/17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defTabSz="4572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defTabSz="457200"/>
            <a:fld id="{6F0A1408-CA17-41D6-A3CA-9EBBA06C4BE2}" type="slidenum">
              <a:rPr lang="zh-CN" altLang="en-US" smtClean="0">
                <a:solidFill>
                  <a:prstClr val="black"/>
                </a:solidFill>
              </a:rPr>
              <a:pPr defTabSz="4572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7543" y="955589"/>
            <a:ext cx="11620844" cy="5305168"/>
          </a:xfrm>
          <a:prstGeom prst="rect">
            <a:avLst/>
          </a:prstGeom>
        </p:spPr>
        <p:txBody>
          <a:bodyPr/>
          <a:lstStyle>
            <a:lvl1pPr marL="180975" indent="-180975">
              <a:buFont typeface="Arial" panose="020B0604020202020204" pitchFamily="34" charset="0"/>
              <a:buChar char="•"/>
              <a:defRPr/>
            </a:lvl1pPr>
            <a:lvl2pPr marL="447675" indent="-180975">
              <a:buFont typeface="Arial" panose="020B0604020202020204" pitchFamily="34" charset="0"/>
              <a:buChar char="•"/>
              <a:defRPr/>
            </a:lvl2pPr>
            <a:lvl3pPr marL="714375" indent="-171450">
              <a:buFont typeface="Arial" panose="020B0604020202020204" pitchFamily="34" charset="0"/>
              <a:buChar char="•"/>
              <a:defRPr/>
            </a:lvl3pPr>
            <a:lvl4pPr marL="990600" indent="-180975">
              <a:buFont typeface="Arial" panose="020B0604020202020204" pitchFamily="34" charset="0"/>
              <a:buChar char="•"/>
              <a:defRPr/>
            </a:lvl4pPr>
            <a:lvl5pPr marL="1257300" indent="-18097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제목 1">
            <a:extLst>
              <a:ext uri="{FF2B5EF4-FFF2-40B4-BE49-F238E27FC236}">
                <a16:creationId xmlns="" xmlns:a16="http://schemas.microsoft.com/office/drawing/2014/main" id="{014F61D5-7643-4F48-A00E-ADF247A9B4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1" y="104062"/>
            <a:ext cx="11267988" cy="353139"/>
          </a:xfrm>
          <a:prstGeom prst="rect">
            <a:avLst/>
          </a:prstGeom>
        </p:spPr>
        <p:txBody>
          <a:bodyPr anchor="ctr"/>
          <a:lstStyle>
            <a:lvl1pPr algn="l">
              <a:defRPr sz="3600" b="1">
                <a:latin typeface="+mn-lt"/>
              </a:defRPr>
            </a:lvl1pPr>
          </a:lstStyle>
          <a:p>
            <a:r>
              <a:rPr lang="en-US" altLang="ko-KR" dirty="0"/>
              <a:t>Sub-title</a:t>
            </a:r>
            <a:endParaRPr lang="en-US" dirty="0"/>
          </a:p>
        </p:txBody>
      </p:sp>
      <p:sp>
        <p:nvSpPr>
          <p:cNvPr id="5" name="Text Placeholder 7">
            <a:extLst>
              <a:ext uri="{FF2B5EF4-FFF2-40B4-BE49-F238E27FC236}">
                <a16:creationId xmlns="" xmlns:a16="http://schemas.microsoft.com/office/drawing/2014/main" id="{7B8547C3-1061-4D89-A161-AC750AFE6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9429" y="523876"/>
            <a:ext cx="11267988" cy="28257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/>
            </a:lvl1pPr>
          </a:lstStyle>
          <a:p>
            <a:pPr lvl="0"/>
            <a:r>
              <a:rPr lang="en-US" altLang="ko-KR" dirty="0"/>
              <a:t>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2232285" y="6450806"/>
            <a:ext cx="8015896" cy="40719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100" i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ko-KR" dirty="0"/>
              <a:t>Source:</a:t>
            </a:r>
            <a:endParaRPr lang="ko-KR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0633A631-36E7-154B-938A-64284F14DA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81" t="14924" r="4542" b="35051"/>
          <a:stretch/>
        </p:blipFill>
        <p:spPr>
          <a:xfrm>
            <a:off x="313267" y="6450806"/>
            <a:ext cx="1825101" cy="363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4063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096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383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357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3210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151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0575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0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BAABC-AC07-1643-95ED-B30135987D6B}" type="datetimeFigureOut">
              <a:rPr kumimoji="1" lang="zh-CN" altLang="en-US" smtClean="0"/>
              <a:t>2023/10/17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0C8BC-B11E-2545-AB51-D2DC773BFB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5147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5"/>
          <p:cNvGrpSpPr/>
          <p:nvPr userDrawn="1"/>
        </p:nvGrpSpPr>
        <p:grpSpPr>
          <a:xfrm>
            <a:off x="291393" y="775460"/>
            <a:ext cx="11658961" cy="73282"/>
            <a:chOff x="251460" y="2158026"/>
            <a:chExt cx="11727181" cy="480400"/>
          </a:xfrm>
        </p:grpSpPr>
        <p:sp>
          <p:nvSpPr>
            <p:cNvPr id="8" name="Rectangle 8"/>
            <p:cNvSpPr/>
            <p:nvPr/>
          </p:nvSpPr>
          <p:spPr>
            <a:xfrm>
              <a:off x="251460" y="2158026"/>
              <a:ext cx="11727181" cy="18070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9"/>
            <p:cNvSpPr/>
            <p:nvPr/>
          </p:nvSpPr>
          <p:spPr>
            <a:xfrm>
              <a:off x="251460" y="2338715"/>
              <a:ext cx="2012678" cy="29971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 sz="135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5"/>
          <p:cNvGrpSpPr/>
          <p:nvPr userDrawn="1"/>
        </p:nvGrpSpPr>
        <p:grpSpPr>
          <a:xfrm>
            <a:off x="285580" y="6372281"/>
            <a:ext cx="11658961" cy="73282"/>
            <a:chOff x="251460" y="2158026"/>
            <a:chExt cx="11727181" cy="480400"/>
          </a:xfrm>
        </p:grpSpPr>
        <p:sp>
          <p:nvSpPr>
            <p:cNvPr id="11" name="Rectangle 8"/>
            <p:cNvSpPr/>
            <p:nvPr/>
          </p:nvSpPr>
          <p:spPr>
            <a:xfrm>
              <a:off x="251460" y="2158026"/>
              <a:ext cx="11727181" cy="18070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12" name="Rectangle 9"/>
            <p:cNvSpPr/>
            <p:nvPr/>
          </p:nvSpPr>
          <p:spPr>
            <a:xfrm>
              <a:off x="251460" y="2338715"/>
              <a:ext cx="11727180" cy="299711"/>
            </a:xfrm>
            <a:prstGeom prst="rect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 sz="1350" dirty="0">
                <a:solidFill>
                  <a:prstClr val="white"/>
                </a:solidFill>
              </a:endParaRPr>
            </a:p>
          </p:txBody>
        </p:sp>
      </p:grpSp>
      <p:sp>
        <p:nvSpPr>
          <p:cNvPr id="15" name="TextBox 10"/>
          <p:cNvSpPr txBox="1"/>
          <p:nvPr userDrawn="1"/>
        </p:nvSpPr>
        <p:spPr>
          <a:xfrm>
            <a:off x="9131808" y="6372281"/>
            <a:ext cx="2892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2800" b="1" dirty="0">
                <a:solidFill>
                  <a:srgbClr val="9A0001"/>
                </a:solidFill>
                <a:latin typeface="Impact" panose="020B0806030902050204" pitchFamily="34" charset="0"/>
              </a:rPr>
              <a:t>Peking </a:t>
            </a:r>
            <a:r>
              <a:rPr lang="en-US" altLang="zh-CN" sz="2800" b="1" dirty="0">
                <a:solidFill>
                  <a:prstClr val="black"/>
                </a:solidFill>
                <a:latin typeface="Impact" panose="020B0806030902050204" pitchFamily="34" charset="0"/>
              </a:rPr>
              <a:t>University</a:t>
            </a:r>
            <a:endParaRPr lang="en-US" sz="2800" b="1" dirty="0">
              <a:solidFill>
                <a:prstClr val="black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128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Recitation6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sym typeface="+mn-lt"/>
              </a:rPr>
              <a:t>李磊</a:t>
            </a:r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2023/10/18</a:t>
            </a:r>
            <a:endParaRPr kumimoji="1"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593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What is ISA? 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3AF7380C-A001-40CC-B0C8-3E899FD5E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91" y="2115121"/>
            <a:ext cx="7244367" cy="335776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97090" y="1690688"/>
            <a:ext cx="35837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ea typeface="Arial" charset="0"/>
                <a:cs typeface="Arial" charset="0"/>
                <a:sym typeface="+mn-lt"/>
              </a:rPr>
              <a:t>Computer designers have </a:t>
            </a:r>
            <a:r>
              <a:rPr lang="en-US" altLang="zh-CN" sz="2400" dirty="0">
                <a:solidFill>
                  <a:srgbClr val="C00000"/>
                </a:solidFill>
                <a:ea typeface="Arial" charset="0"/>
                <a:cs typeface="Arial" charset="0"/>
                <a:sym typeface="+mn-lt"/>
              </a:rPr>
              <a:t>a common goal</a:t>
            </a:r>
            <a:r>
              <a:rPr lang="en-US" altLang="zh-CN" sz="2400" dirty="0">
                <a:ea typeface="Arial" charset="0"/>
                <a:cs typeface="Arial" charset="0"/>
                <a:sym typeface="+mn-lt"/>
              </a:rPr>
              <a:t>: to find a language that makes it easy to build the hardware and the compiler while </a:t>
            </a:r>
            <a:r>
              <a:rPr lang="en-US" altLang="zh-CN" sz="2400" dirty="0">
                <a:solidFill>
                  <a:srgbClr val="C00000"/>
                </a:solidFill>
                <a:ea typeface="Arial" charset="0"/>
                <a:cs typeface="Arial" charset="0"/>
                <a:sym typeface="+mn-lt"/>
              </a:rPr>
              <a:t>maximizing performance and minimizing cost and energy</a:t>
            </a:r>
            <a:r>
              <a:rPr lang="en-US" altLang="zh-CN" sz="2400" dirty="0">
                <a:ea typeface="Arial" charset="0"/>
                <a:cs typeface="Arial" charset="0"/>
                <a:sym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9548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About CISC &amp; </a:t>
            </a:r>
            <a:r>
              <a:rPr kumimoji="1" lang="en-US" altLang="zh-CN" dirty="0" smtClean="0">
                <a:latin typeface="+mn-lt"/>
                <a:sym typeface="+mn-lt"/>
              </a:rPr>
              <a:t>RISC</a:t>
            </a:r>
            <a:r>
              <a:rPr kumimoji="1" lang="zh-CN" altLang="en-US" dirty="0" smtClean="0">
                <a:latin typeface="+mn-lt"/>
                <a:sym typeface="+mn-lt"/>
              </a:rPr>
              <a:t> </a:t>
            </a:r>
            <a:r>
              <a:rPr kumimoji="1" lang="en-US" altLang="zh-CN" dirty="0" smtClean="0">
                <a:latin typeface="+mn-lt"/>
                <a:sym typeface="+mn-lt"/>
              </a:rPr>
              <a:t>(</a:t>
            </a:r>
            <a:r>
              <a:rPr kumimoji="1" lang="zh-CN" altLang="en-US" dirty="0" smtClean="0">
                <a:latin typeface="+mn-lt"/>
                <a:sym typeface="+mn-lt"/>
              </a:rPr>
              <a:t>*</a:t>
            </a:r>
            <a:r>
              <a:rPr kumimoji="1" lang="en-US" altLang="zh-CN" dirty="0" smtClean="0">
                <a:latin typeface="+mn-lt"/>
                <a:sym typeface="+mn-lt"/>
              </a:rPr>
              <a:t>)</a:t>
            </a:r>
            <a:endParaRPr kumimoji="1" lang="zh-CN" altLang="en-US" dirty="0">
              <a:latin typeface="+mn-lt"/>
              <a:sym typeface="+mn-lt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="" xmlns:a16="http://schemas.microsoft.com/office/drawing/2014/main" id="{F4A80B31-BADF-462E-B69F-B2B074EC3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06399"/>
            <a:ext cx="10515600" cy="254644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25236" y="1524000"/>
            <a:ext cx="9102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sym typeface="+mn-lt"/>
              </a:rPr>
              <a:t>Complex instruction set computer </a:t>
            </a:r>
            <a:r>
              <a:rPr kumimoji="1" lang="en-US" altLang="zh-CN" dirty="0" err="1">
                <a:sym typeface="+mn-lt"/>
              </a:rPr>
              <a:t>v.s</a:t>
            </a:r>
            <a:r>
              <a:rPr kumimoji="1" lang="en-US" altLang="zh-CN" dirty="0">
                <a:sym typeface="+mn-lt"/>
              </a:rPr>
              <a:t> Reduced instruction set computer</a:t>
            </a:r>
            <a:endParaRPr kumimoji="1"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650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-145" dirty="0">
                <a:latin typeface="+mn-lt"/>
                <a:sym typeface="+mn-lt"/>
              </a:rPr>
              <a:t>Instruction</a:t>
            </a:r>
            <a:r>
              <a:rPr lang="en-US" altLang="zh-CN" spc="-285" dirty="0">
                <a:latin typeface="+mn-lt"/>
                <a:sym typeface="+mn-lt"/>
              </a:rPr>
              <a:t> </a:t>
            </a:r>
            <a:r>
              <a:rPr lang="en-US" altLang="zh-CN" spc="-270" dirty="0">
                <a:latin typeface="+mn-lt"/>
                <a:sym typeface="+mn-lt"/>
              </a:rPr>
              <a:t>Set</a:t>
            </a:r>
            <a:r>
              <a:rPr lang="en-US" altLang="zh-CN" spc="-365" dirty="0">
                <a:latin typeface="+mn-lt"/>
                <a:sym typeface="+mn-lt"/>
              </a:rPr>
              <a:t> </a:t>
            </a:r>
            <a:r>
              <a:rPr lang="en-US" altLang="zh-CN" spc="-150" dirty="0">
                <a:latin typeface="+mn-lt"/>
                <a:sym typeface="+mn-lt"/>
              </a:rPr>
              <a:t>Architectures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0436" y="1690688"/>
            <a:ext cx="1090371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Early trend was to add more and more instructions to new CPUs to do elaborate operations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0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CISC philosophy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Instruction set is complicated so that </a:t>
            </a:r>
            <a:r>
              <a:rPr lang="en-US" altLang="zh-CN" sz="2000" dirty="0" smtClean="0">
                <a:sym typeface="+mn-lt"/>
              </a:rPr>
              <a:t>tasks can be completed in as few lines of assembly as possible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 smtClean="0">
                <a:sym typeface="+mn-lt"/>
              </a:rPr>
              <a:t>Programmers </a:t>
            </a:r>
            <a:r>
              <a:rPr lang="en-US" altLang="zh-CN" sz="2000" dirty="0">
                <a:sym typeface="+mn-lt"/>
              </a:rPr>
              <a:t>can write </a:t>
            </a:r>
            <a:r>
              <a:rPr lang="en-US" altLang="zh-CN" sz="2000" dirty="0" smtClean="0">
                <a:sym typeface="+mn-lt"/>
              </a:rPr>
              <a:t>assembly</a:t>
            </a:r>
            <a:r>
              <a:rPr lang="en-US" altLang="zh-CN" sz="2000" dirty="0" smtClean="0">
                <a:sym typeface="+mn-lt"/>
              </a:rPr>
              <a:t> </a:t>
            </a:r>
            <a:r>
              <a:rPr lang="en-US" altLang="zh-CN" sz="2000" dirty="0">
                <a:sym typeface="+mn-lt"/>
              </a:rPr>
              <a:t>code </a:t>
            </a:r>
            <a:r>
              <a:rPr lang="en-US" altLang="zh-CN" sz="2000" dirty="0" smtClean="0">
                <a:sym typeface="+mn-lt"/>
              </a:rPr>
              <a:t>more </a:t>
            </a:r>
            <a:r>
              <a:rPr lang="en-US" altLang="zh-CN" sz="2000" dirty="0">
                <a:sym typeface="+mn-lt"/>
              </a:rPr>
              <a:t>easily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0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RISC philosophy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Keep the instruction set small and simple, makes it easier to build fast hardware.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Let software do complicated operations by composing simpler ones.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20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Y86-64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combines the distinct characteristics of both RISC and CISC architectures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000" dirty="0">
                <a:sym typeface="+mn-lt"/>
              </a:rPr>
              <a:t>cannot</a:t>
            </a:r>
            <a:r>
              <a:rPr lang="zh-CN" altLang="en-US" sz="2000" dirty="0">
                <a:sym typeface="+mn-lt"/>
              </a:rPr>
              <a:t> </a:t>
            </a:r>
            <a:r>
              <a:rPr lang="en-US" altLang="zh-CN" sz="2000" dirty="0">
                <a:sym typeface="+mn-lt"/>
              </a:rPr>
              <a:t>categorize it simply as either RISC or CISC</a:t>
            </a:r>
          </a:p>
        </p:txBody>
      </p:sp>
    </p:spTree>
    <p:extLst>
      <p:ext uri="{BB962C8B-B14F-4D97-AF65-F5344CB8AC3E}">
        <p14:creationId xmlns:p14="http://schemas.microsoft.com/office/powerpoint/2010/main" val="23189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uFill>
                  <a:solidFill>
                    <a:srgbClr val="81FFFF"/>
                  </a:solidFill>
                </a:uFill>
                <a:latin typeface="+mn-lt"/>
                <a:cs typeface="Arial"/>
                <a:sym typeface="+mn-lt"/>
              </a:rPr>
              <a:t>Patterson and Hennessy win Turing!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3151" y="1803748"/>
            <a:ext cx="4960306" cy="452189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70000"/>
              </a:lnSpc>
              <a:buNone/>
            </a:pPr>
            <a:r>
              <a:rPr lang="en-US" altLang="zh-CN" dirty="0">
                <a:sym typeface="+mn-lt"/>
              </a:rPr>
              <a:t>For pioneering a systematic, quantitative approach to the design and evaluation of computer architectures with enduring impact on the microprocessor industry.</a:t>
            </a:r>
            <a:endParaRPr kumimoji="1" lang="zh-CN" altLang="en-US" dirty="0"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988" y="2279383"/>
            <a:ext cx="5788121" cy="325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76276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CISC </a:t>
            </a:r>
            <a:r>
              <a:rPr kumimoji="1" lang="en-US" altLang="zh-CN" dirty="0" err="1">
                <a:latin typeface="+mn-lt"/>
                <a:sym typeface="+mn-lt"/>
              </a:rPr>
              <a:t>v.s</a:t>
            </a:r>
            <a:r>
              <a:rPr kumimoji="1" lang="en-US" altLang="zh-CN" dirty="0">
                <a:latin typeface="+mn-lt"/>
                <a:sym typeface="+mn-lt"/>
              </a:rPr>
              <a:t>. RISC</a:t>
            </a:r>
            <a:endParaRPr kumimoji="1" lang="zh-CN" altLang="en-US" dirty="0">
              <a:latin typeface="+mn-lt"/>
              <a:sym typeface="+mn-lt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3277205"/>
              </p:ext>
            </p:extLst>
          </p:nvPr>
        </p:nvGraphicFramePr>
        <p:xfrm>
          <a:off x="838200" y="1906860"/>
          <a:ext cx="10515600" cy="4023050"/>
        </p:xfrm>
        <a:graphic>
          <a:graphicData uri="http://schemas.openxmlformats.org/drawingml/2006/table">
            <a:tbl>
              <a:tblPr/>
              <a:tblGrid>
                <a:gridCol w="5257800"/>
                <a:gridCol w="5257800"/>
              </a:tblGrid>
              <a:tr h="99868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Arial" charset="0"/>
                          <a:ea typeface="Arial" charset="0"/>
                          <a:cs typeface="Arial" charset="0"/>
                        </a:rPr>
                        <a:t>CISC</a:t>
                      </a:r>
                      <a:endParaRPr lang="en-US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RISC</a:t>
                      </a:r>
                      <a:endParaRPr lang="en-US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401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Multiple formats for specifying operands 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Simple addressing formats</a:t>
                      </a:r>
                      <a:endParaRPr lang="en-US" altLang="zh-CN" dirty="0">
                        <a:sym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0306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Arithmetic and logical operations can be applied to both memory and register operands 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only use register operands.</a:t>
                      </a:r>
                      <a:endParaRPr lang="en-US" altLang="zh-CN" dirty="0">
                        <a:sym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29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Condition codes 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 no condition codes</a:t>
                      </a:r>
                      <a:endParaRPr lang="en-US" altLang="zh-CN" dirty="0">
                        <a:sym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5482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Stack-intensive procedure linkage 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ym typeface="+mn-lt"/>
                        </a:rPr>
                        <a:t>Register-intensive procedure linkage</a:t>
                      </a:r>
                      <a:endParaRPr lang="en-US" altLang="zh-CN" dirty="0">
                        <a:sym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378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CISC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. RISC</a:t>
            </a:r>
            <a:endParaRPr kumimoji="1"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5703417"/>
              </p:ext>
            </p:extLst>
          </p:nvPr>
        </p:nvGraphicFramePr>
        <p:xfrm>
          <a:off x="838200" y="1791222"/>
          <a:ext cx="10515600" cy="4308952"/>
        </p:xfrm>
        <a:graphic>
          <a:graphicData uri="http://schemas.openxmlformats.org/drawingml/2006/table">
            <a:tbl>
              <a:tblPr/>
              <a:tblGrid>
                <a:gridCol w="5257800"/>
                <a:gridCol w="525780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Arial" charset="0"/>
                          <a:ea typeface="Arial" charset="0"/>
                          <a:cs typeface="Arial" charset="0"/>
                        </a:rPr>
                        <a:t>CISC</a:t>
                      </a:r>
                      <a:endParaRPr lang="en-US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RISC</a:t>
                      </a:r>
                      <a:endParaRPr lang="en-US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33922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Arial" charset="0"/>
                          <a:ea typeface="Arial" charset="0"/>
                          <a:cs typeface="Arial" charset="0"/>
                        </a:rPr>
                        <a:t>Emphasis on 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Emphasis on 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9343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Includes multi-clock</a:t>
                      </a:r>
                      <a:b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complex instructions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Single-clock,</a:t>
                      </a:r>
                      <a:b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reduced instruction only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348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Memory-to-memory:</a:t>
                      </a:r>
                      <a:b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"LOAD" and "STORE"</a:t>
                      </a:r>
                      <a:b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incorporated in instructions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Register to register:</a:t>
                      </a:r>
                      <a:br>
                        <a:rPr lang="en-US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"LOAD" and "STORE"</a:t>
                      </a:r>
                      <a:br>
                        <a:rPr lang="en-US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are independent instructions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9343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Small code sizes,</a:t>
                      </a:r>
                      <a:b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latin typeface="Arial" charset="0"/>
                          <a:ea typeface="Arial" charset="0"/>
                          <a:cs typeface="Arial" charset="0"/>
                        </a:rPr>
                        <a:t>high cycles per second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Low cycles per second,</a:t>
                      </a:r>
                      <a:b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large code sizes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908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2836" y="214813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RISCV </a:t>
            </a:r>
            <a:r>
              <a:rPr kumimoji="1" lang="en-US" altLang="zh-CN" dirty="0">
                <a:solidFill>
                  <a:srgbClr val="FF0000"/>
                </a:solidFill>
                <a:latin typeface="+mn-lt"/>
                <a:sym typeface="+mn-lt"/>
              </a:rPr>
              <a:t>(*)</a:t>
            </a:r>
            <a:endParaRPr kumimoji="1" lang="zh-CN" altLang="en-US" dirty="0">
              <a:solidFill>
                <a:srgbClr val="FF0000"/>
              </a:solidFill>
              <a:latin typeface="+mn-lt"/>
              <a:sym typeface="+mn-lt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323799" cy="4351338"/>
          </a:xfrm>
        </p:spPr>
      </p:pic>
      <p:graphicFrame>
        <p:nvGraphicFramePr>
          <p:cNvPr id="6" name="Group 3">
            <a:extLst>
              <a:ext uri="{FF2B5EF4-FFF2-40B4-BE49-F238E27FC236}">
                <a16:creationId xmlns="" xmlns:a16="http://schemas.microsoft.com/office/drawing/2014/main" id="{3F6A88CE-BE96-4100-93E8-150B6994F3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6328437"/>
              </p:ext>
            </p:extLst>
          </p:nvPr>
        </p:nvGraphicFramePr>
        <p:xfrm>
          <a:off x="3422085" y="365125"/>
          <a:ext cx="8543176" cy="6110173"/>
        </p:xfrm>
        <a:graphic>
          <a:graphicData uri="http://schemas.openxmlformats.org/drawingml/2006/table">
            <a:tbl>
              <a:tblPr/>
              <a:tblGrid>
                <a:gridCol w="11459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8075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931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90995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81331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1442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Category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Instr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Op Code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Example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Meaning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4421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Arithmetic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(R &amp; I format)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add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0110011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add x5, x6, x7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x6 + x7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2320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subtract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0110011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sub  x5, x6, x7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x6 - x7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44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add immediate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0010011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addi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x6, 20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x6 + 20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144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or immediate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0010011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ori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  x5, x6, 20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x6 | 20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14421"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Data Transfer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(I &amp; U format)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load double word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0000011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ld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40(x6)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Memory[x6 + 40]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1840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store double word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0100011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sd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40(x6)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Memory[x6 + 40] = x5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144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load byte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0000011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lb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40(x6)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X5(7:0) = Memory[x6 + 40](7:0) 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144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store byte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0100011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sb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40(x6)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Memory[x6 + 40](7:0)  = x5(7:0) 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144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load upper imm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0110111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lui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0x12345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x5 = 0x12345000</a:t>
                      </a:r>
                      <a:endParaRPr kumimoji="0" lang="en-US" altLang="zh-CN" sz="1600" b="0" i="0" u="none" strike="noStrike" cap="none" normalizeH="0" baseline="30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宋体" charset="-122"/>
                        <a:cs typeface="Calibri" panose="020F0502020204030204" pitchFamily="34" charset="0"/>
                        <a:sym typeface="+mn-lt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14421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Cond. Branch    (SB format)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br on equal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1100111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beq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x6, 100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if (x5 == x6) go to PC+100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4389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br on not equal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1100111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bne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x5, x6, 100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if (x5 != x6) go to PC+100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75831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Jump (UJ and I format)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jump and link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jump and link reg.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1100111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1101111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jal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x1, </a:t>
                      </a: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imm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宋体" charset="-122"/>
                        <a:cs typeface="Calibri" panose="020F0502020204030204" pitchFamily="34" charset="0"/>
                        <a:sym typeface="+mn-lt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jalr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 x0, 0(x1)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pl-PL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x1 = PC+4; 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PC = </a:t>
                      </a:r>
                      <a:r>
                        <a:rPr kumimoji="0" lang="pl-PL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PC+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charset="-122"/>
                          <a:cs typeface="Calibri" panose="020F0502020204030204" pitchFamily="34" charset="0"/>
                          <a:sym typeface="+mn-lt"/>
                        </a:rPr>
                        <a:t>{imm,1’b0}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953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sym typeface="+mn-lt"/>
              </a:rPr>
              <a:t>Programmer-Visible State</a:t>
            </a:r>
            <a:endParaRPr kumimoji="1" lang="zh-CN" altLang="en-US" dirty="0">
              <a:latin typeface="+mn-lt"/>
              <a:sym typeface="+mn-lt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270500" cy="2819400"/>
          </a:xfrm>
        </p:spPr>
      </p:pic>
      <p:sp>
        <p:nvSpPr>
          <p:cNvPr id="5" name="文本框 4"/>
          <p:cNvSpPr txBox="1"/>
          <p:nvPr/>
        </p:nvSpPr>
        <p:spPr>
          <a:xfrm>
            <a:off x="850900" y="1690688"/>
            <a:ext cx="52451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sym typeface="+mn-lt"/>
              </a:rPr>
              <a:t>15</a:t>
            </a:r>
            <a:r>
              <a:rPr kumimoji="1" lang="zh-CN" altLang="en-US" sz="2400" dirty="0">
                <a:sym typeface="+mn-lt"/>
              </a:rPr>
              <a:t> </a:t>
            </a:r>
            <a:r>
              <a:rPr kumimoji="1" lang="en-US" altLang="zh-CN" sz="2400" dirty="0">
                <a:sym typeface="+mn-lt"/>
              </a:rPr>
              <a:t>registers instead of 16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sym typeface="+mn-lt"/>
              </a:rPr>
              <a:t>Easy For </a:t>
            </a:r>
            <a:r>
              <a:rPr kumimoji="1" lang="en-US" altLang="zh-CN" sz="2400" dirty="0">
                <a:sym typeface="+mn-lt"/>
              </a:rPr>
              <a:t>encoding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sz="24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 smtClean="0">
                <a:sym typeface="+mn-lt"/>
              </a:rPr>
              <a:t>CC </a:t>
            </a:r>
            <a:r>
              <a:rPr kumimoji="1" lang="en-US" altLang="zh-CN" sz="2400" dirty="0">
                <a:sym typeface="+mn-lt"/>
              </a:rPr>
              <a:t>code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>
                <a:sym typeface="+mn-lt"/>
              </a:rPr>
              <a:t>To implement conditional jump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sz="24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sym typeface="+mn-lt"/>
              </a:rPr>
              <a:t>PC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24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sym typeface="+mn-lt"/>
              </a:rPr>
              <a:t>Stat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zh-CN" sz="2400" dirty="0"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sym typeface="+mn-lt"/>
              </a:rPr>
              <a:t>DMEM (data memory</a:t>
            </a:r>
            <a:r>
              <a:rPr kumimoji="1" lang="en-US" altLang="zh-CN" sz="2400" dirty="0" smtClean="0">
                <a:sym typeface="+mn-lt"/>
              </a:rPr>
              <a:t>)</a:t>
            </a:r>
            <a:endParaRPr kumimoji="1" lang="en-US" altLang="zh-CN" sz="240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343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Y86-64 Instructions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948381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>
                <a:sym typeface="+mn-lt"/>
              </a:rPr>
              <a:t>For</a:t>
            </a:r>
            <a:r>
              <a:rPr kumimoji="1" lang="zh-CN" altLang="en-US" dirty="0">
                <a:sym typeface="+mn-lt"/>
              </a:rPr>
              <a:t> </a:t>
            </a:r>
            <a:r>
              <a:rPr kumimoji="1" lang="en-US" altLang="zh-CN" dirty="0">
                <a:sym typeface="+mn-lt"/>
              </a:rPr>
              <a:t>educational purpose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Different length for different instructions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Understand the rule of encoding of different </a:t>
            </a:r>
            <a:r>
              <a:rPr kumimoji="1" lang="en-US" altLang="zh-CN" dirty="0" smtClean="0">
                <a:sym typeface="+mn-lt"/>
              </a:rPr>
              <a:t>instructions</a:t>
            </a:r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F stands for no registers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581" y="1690688"/>
            <a:ext cx="56896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2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Y86-64 Instructions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948381" cy="4351338"/>
          </a:xfrm>
        </p:spPr>
        <p:txBody>
          <a:bodyPr/>
          <a:lstStyle/>
          <a:p>
            <a:r>
              <a:rPr kumimoji="1" lang="en-US" altLang="zh-CN" dirty="0">
                <a:sym typeface="+mn-lt"/>
              </a:rPr>
              <a:t>Cannot be simply </a:t>
            </a:r>
            <a:r>
              <a:rPr kumimoji="1" lang="en-US" altLang="zh-CN" dirty="0" err="1">
                <a:sym typeface="+mn-lt"/>
              </a:rPr>
              <a:t>classfied</a:t>
            </a:r>
            <a:r>
              <a:rPr kumimoji="1" lang="en-US" altLang="zh-CN" dirty="0">
                <a:sym typeface="+mn-lt"/>
              </a:rPr>
              <a:t> as CISC or RISC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 err="1">
                <a:sym typeface="+mn-lt"/>
              </a:rPr>
              <a:t>Immediates</a:t>
            </a:r>
            <a:r>
              <a:rPr kumimoji="1" lang="en-US" altLang="zh-CN" dirty="0">
                <a:sym typeface="+mn-lt"/>
              </a:rPr>
              <a:t> are always 8 bytes for simplicity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Unique interpretation</a:t>
            </a: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581" y="1690688"/>
            <a:ext cx="56896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Announcements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  <a:sym typeface="+mn-lt"/>
              </a:rPr>
              <a:t>Attacklab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将于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  <a:sym typeface="+mn-lt"/>
              </a:rPr>
              <a:t>10/24due,</a:t>
            </a:r>
            <a:r>
              <a:rPr kumimoji="1" lang="zh-CN" altLang="en-US" dirty="0">
                <a:latin typeface="Arial" charset="0"/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  <a:sym typeface="+mn-lt"/>
              </a:rPr>
              <a:t>10/26ddl,</a:t>
            </a:r>
            <a:r>
              <a:rPr kumimoji="1" lang="zh-CN" altLang="en-US" dirty="0">
                <a:latin typeface="Arial" charset="0"/>
                <a:ea typeface="Arial" charset="0"/>
                <a:cs typeface="Arial" charset="0"/>
                <a:sym typeface="+mn-lt"/>
              </a:rPr>
              <a:t> 请大家合理安排时间</a:t>
            </a:r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  <a:sym typeface="+mn-lt"/>
              </a:rPr>
              <a:t>Archlab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预计将于今晚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24:00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发布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,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12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天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due,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14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天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  <a:sym typeface="+mn-lt"/>
              </a:rPr>
              <a:t>ddl</a:t>
            </a:r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r>
              <a:rPr kumimoji="1" lang="en-US" altLang="zh-CN" dirty="0" err="1">
                <a:latin typeface="Arial" charset="0"/>
                <a:ea typeface="Arial" charset="0"/>
                <a:cs typeface="Arial" charset="0"/>
                <a:sym typeface="+mn-lt"/>
              </a:rPr>
              <a:t>Archlab</a:t>
            </a:r>
            <a:r>
              <a:rPr kumimoji="1" lang="zh-CN" altLang="en-US" dirty="0">
                <a:latin typeface="Arial" charset="0"/>
                <a:ea typeface="Arial" charset="0"/>
                <a:cs typeface="Arial" charset="0"/>
                <a:sym typeface="+mn-lt"/>
              </a:rPr>
              <a:t>开始注意提交次数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限制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建议下周回课的同学提前把准备的题目发到群里</a:t>
            </a:r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r>
              <a:rPr kumimoji="1" lang="zh-CN" altLang="en-US" dirty="0">
                <a:latin typeface="Arial" charset="0"/>
                <a:ea typeface="Arial" charset="0"/>
                <a:cs typeface="Arial" charset="0"/>
                <a:sym typeface="+mn-lt"/>
              </a:rPr>
              <a:t>关于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  <a:sym typeface="+mn-lt"/>
              </a:rPr>
              <a:t>lab, 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期中复习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  <a:sym typeface="+mn-lt"/>
              </a:rPr>
              <a:t>,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  <a:sym typeface="+mn-lt"/>
              </a:rPr>
              <a:t> 期末复习回</a:t>
            </a:r>
            <a:r>
              <a:rPr kumimoji="1" lang="zh-CN" altLang="en-US" dirty="0">
                <a:latin typeface="Arial" charset="0"/>
                <a:ea typeface="Arial" charset="0"/>
                <a:cs typeface="Arial" charset="0"/>
                <a:sym typeface="+mn-lt"/>
              </a:rPr>
              <a:t>课安排</a:t>
            </a:r>
            <a:endParaRPr kumimoji="1" lang="en-US" altLang="zh-CN" dirty="0">
              <a:latin typeface="Arial" charset="0"/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41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Special instructions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>
                <a:sym typeface="+mn-lt"/>
              </a:rPr>
              <a:t>popq</a:t>
            </a:r>
            <a:r>
              <a:rPr kumimoji="1" lang="en-US" altLang="zh-CN" dirty="0">
                <a:sym typeface="+mn-lt"/>
              </a:rPr>
              <a:t> %</a:t>
            </a:r>
            <a:r>
              <a:rPr kumimoji="1" lang="en-US" altLang="zh-CN" dirty="0" err="1">
                <a:sym typeface="+mn-lt"/>
              </a:rPr>
              <a:t>rsp</a:t>
            </a:r>
            <a:endParaRPr kumimoji="1" lang="en-US" altLang="zh-CN" dirty="0">
              <a:sym typeface="+mn-lt"/>
            </a:endParaRPr>
          </a:p>
          <a:p>
            <a:pPr lvl="1"/>
            <a:r>
              <a:rPr kumimoji="1" lang="en-US" altLang="zh-CN" dirty="0">
                <a:sym typeface="+mn-lt"/>
              </a:rPr>
              <a:t>Set %</a:t>
            </a:r>
            <a:r>
              <a:rPr kumimoji="1" lang="en-US" altLang="zh-CN" dirty="0" err="1">
                <a:sym typeface="+mn-lt"/>
              </a:rPr>
              <a:t>rsp</a:t>
            </a:r>
            <a:r>
              <a:rPr kumimoji="1" lang="en-US" altLang="zh-CN" dirty="0">
                <a:sym typeface="+mn-lt"/>
              </a:rPr>
              <a:t> to the value read from the memory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 err="1">
                <a:sym typeface="+mn-lt"/>
              </a:rPr>
              <a:t>pushq</a:t>
            </a:r>
            <a:r>
              <a:rPr kumimoji="1" lang="en-US" altLang="zh-CN" dirty="0">
                <a:sym typeface="+mn-lt"/>
              </a:rPr>
              <a:t> %</a:t>
            </a:r>
            <a:r>
              <a:rPr kumimoji="1" lang="en-US" altLang="zh-CN" dirty="0" err="1">
                <a:sym typeface="+mn-lt"/>
              </a:rPr>
              <a:t>rsp</a:t>
            </a:r>
            <a:endParaRPr kumimoji="1" lang="en-US" altLang="zh-CN" dirty="0">
              <a:sym typeface="+mn-lt"/>
            </a:endParaRPr>
          </a:p>
          <a:p>
            <a:pPr lvl="1"/>
            <a:r>
              <a:rPr kumimoji="1" lang="en-US" altLang="zh-CN" dirty="0">
                <a:sym typeface="+mn-lt"/>
              </a:rPr>
              <a:t>Push the original value of </a:t>
            </a:r>
            <a:r>
              <a:rPr kumimoji="1" lang="en-US" altLang="zh-CN" dirty="0" err="1">
                <a:sym typeface="+mn-lt"/>
              </a:rPr>
              <a:t>rsp</a:t>
            </a:r>
            <a:endParaRPr kumimoji="1"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525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3071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Basic hardware &amp; HCL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310581" y="1481445"/>
            <a:ext cx="438265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r>
              <a:rPr lang="en-US" altLang="zh-CN" dirty="0">
                <a:solidFill>
                  <a:srgbClr val="000000"/>
                </a:solidFill>
                <a:ea typeface="微软雅黑"/>
                <a:sym typeface="+mn-lt"/>
              </a:rPr>
              <a:t>Micro-Architecture (execution pipeline)</a:t>
            </a: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endParaRPr lang="en-US" altLang="zh-CN" dirty="0">
              <a:solidFill>
                <a:srgbClr val="000000"/>
              </a:solidFill>
              <a:ea typeface="微软雅黑"/>
              <a:sym typeface="+mn-lt"/>
            </a:endParaRP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endParaRPr lang="en-US" altLang="zh-CN" dirty="0">
              <a:solidFill>
                <a:srgbClr val="000000"/>
              </a:solidFill>
              <a:ea typeface="微软雅黑"/>
              <a:sym typeface="+mn-lt"/>
            </a:endParaRP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r>
              <a:rPr lang="en-US" altLang="zh-CN" dirty="0">
                <a:solidFill>
                  <a:srgbClr val="000000"/>
                </a:solidFill>
                <a:ea typeface="微软雅黑"/>
                <a:sym typeface="+mn-lt"/>
              </a:rPr>
              <a:t>Logic (adders, </a:t>
            </a:r>
            <a:r>
              <a:rPr lang="en-US" altLang="zh-CN" dirty="0" smtClean="0">
                <a:solidFill>
                  <a:srgbClr val="000000"/>
                </a:solidFill>
                <a:ea typeface="微软雅黑"/>
                <a:sym typeface="+mn-lt"/>
              </a:rPr>
              <a:t>multiplexers)</a:t>
            </a:r>
            <a:endParaRPr lang="en-US" altLang="zh-CN" dirty="0">
              <a:solidFill>
                <a:srgbClr val="000000"/>
              </a:solidFill>
              <a:ea typeface="微软雅黑"/>
              <a:sym typeface="+mn-lt"/>
            </a:endParaRP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endParaRPr lang="en-US" altLang="zh-CN" dirty="0">
              <a:solidFill>
                <a:srgbClr val="000000"/>
              </a:solidFill>
              <a:ea typeface="微软雅黑"/>
              <a:sym typeface="+mn-lt"/>
            </a:endParaRP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endParaRPr lang="en-US" altLang="zh-CN" dirty="0">
              <a:solidFill>
                <a:srgbClr val="000000"/>
              </a:solidFill>
              <a:ea typeface="微软雅黑"/>
              <a:sym typeface="+mn-lt"/>
            </a:endParaRPr>
          </a:p>
          <a:p>
            <a:pPr lvl="0" defTabSz="457200">
              <a:lnSpc>
                <a:spcPct val="200000"/>
              </a:lnSpc>
              <a:buClr>
                <a:srgbClr val="B2B2B2"/>
              </a:buClr>
              <a:tabLst>
                <a:tab pos="347663" algn="l"/>
                <a:tab pos="1081088" algn="l"/>
                <a:tab pos="1712913" algn="l"/>
              </a:tabLst>
              <a:defRPr/>
            </a:pPr>
            <a:r>
              <a:rPr lang="en-US" altLang="zh-CN" dirty="0">
                <a:solidFill>
                  <a:srgbClr val="000000"/>
                </a:solidFill>
                <a:ea typeface="微软雅黑"/>
                <a:sym typeface="+mn-lt"/>
              </a:rPr>
              <a:t>Digital Circuits </a:t>
            </a:r>
            <a:r>
              <a:rPr lang="en-US" altLang="zh-CN" dirty="0" smtClean="0">
                <a:solidFill>
                  <a:srgbClr val="000000"/>
                </a:solidFill>
                <a:ea typeface="微软雅黑"/>
                <a:sym typeface="+mn-lt"/>
              </a:rPr>
              <a:t>(logic gates</a:t>
            </a:r>
            <a:r>
              <a:rPr lang="en-US" altLang="zh-CN" dirty="0">
                <a:solidFill>
                  <a:srgbClr val="000000"/>
                </a:solidFill>
                <a:ea typeface="微软雅黑"/>
                <a:sym typeface="+mn-lt"/>
              </a:rPr>
              <a:t>)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45" y="4537363"/>
            <a:ext cx="3454400" cy="914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688" y="3006437"/>
            <a:ext cx="1948566" cy="1028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535" y="2825865"/>
            <a:ext cx="1615210" cy="130755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743" y="1118823"/>
            <a:ext cx="1270792" cy="171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0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HCL (Hardware </a:t>
            </a:r>
            <a:r>
              <a:rPr kumimoji="1" lang="en-US" altLang="zh-CN" dirty="0">
                <a:solidFill>
                  <a:srgbClr val="FF0000"/>
                </a:solidFill>
                <a:latin typeface="+mn-lt"/>
                <a:sym typeface="+mn-lt"/>
              </a:rPr>
              <a:t>control</a:t>
            </a:r>
            <a:r>
              <a:rPr kumimoji="1" lang="en-US" altLang="zh-CN" dirty="0">
                <a:latin typeface="+mn-lt"/>
                <a:sym typeface="+mn-lt"/>
              </a:rPr>
              <a:t> language)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411691" cy="4351338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ym typeface="+mn-lt"/>
              </a:rPr>
              <a:t>Operations</a:t>
            </a:r>
            <a:r>
              <a:rPr lang="en-US" altLang="zh-CN" dirty="0">
                <a:sym typeface="+mn-lt"/>
              </a:rPr>
              <a:t>: </a:t>
            </a:r>
          </a:p>
          <a:p>
            <a:pPr lvl="1"/>
            <a:r>
              <a:rPr lang="en-US" altLang="zh-CN" dirty="0" smtClean="0">
                <a:sym typeface="+mn-lt"/>
              </a:rPr>
              <a:t>bool </a:t>
            </a:r>
            <a:r>
              <a:rPr lang="en-US" altLang="zh-CN" dirty="0">
                <a:sym typeface="+mn-lt"/>
              </a:rPr>
              <a:t>out = (s &amp;&amp; a) || (!s &amp;&amp; b) </a:t>
            </a:r>
          </a:p>
          <a:p>
            <a:pPr lvl="1"/>
            <a:r>
              <a:rPr lang="en-US" altLang="zh-CN" dirty="0" smtClean="0">
                <a:sym typeface="+mn-lt"/>
              </a:rPr>
              <a:t>Case expression: word </a:t>
            </a:r>
            <a:r>
              <a:rPr lang="en-US" altLang="zh-CN" dirty="0">
                <a:sym typeface="+mn-lt"/>
              </a:rPr>
              <a:t>out = [select1: expr1, select2: expr2 ...] </a:t>
            </a:r>
          </a:p>
          <a:p>
            <a:pPr lvl="1"/>
            <a:r>
              <a:rPr lang="en-US" altLang="zh-CN" dirty="0" smtClean="0">
                <a:sym typeface="+mn-lt"/>
              </a:rPr>
              <a:t>bool </a:t>
            </a:r>
            <a:r>
              <a:rPr lang="en-US" altLang="zh-CN" dirty="0">
                <a:sym typeface="+mn-lt"/>
              </a:rPr>
              <a:t>s = code in {item1, item2, ...} </a:t>
            </a:r>
            <a:endParaRPr lang="en-US" altLang="zh-CN" dirty="0" smtClean="0">
              <a:sym typeface="+mn-lt"/>
            </a:endParaRPr>
          </a:p>
          <a:p>
            <a:pPr lvl="1"/>
            <a:endParaRPr lang="en-US" altLang="zh-CN" dirty="0">
              <a:sym typeface="+mn-lt"/>
            </a:endParaRPr>
          </a:p>
          <a:p>
            <a:r>
              <a:rPr lang="en-US" altLang="zh-CN" dirty="0">
                <a:sym typeface="+mn-lt"/>
              </a:rPr>
              <a:t>Differences from C Logic Operations: </a:t>
            </a:r>
          </a:p>
          <a:p>
            <a:pPr lvl="1"/>
            <a:r>
              <a:rPr lang="en-US" altLang="zh-CN" dirty="0">
                <a:sym typeface="+mn-lt"/>
              </a:rPr>
              <a:t>Combinational circuits provide continuous response to changes in inputs.</a:t>
            </a:r>
          </a:p>
          <a:p>
            <a:pPr lvl="1"/>
            <a:r>
              <a:rPr lang="en-US" altLang="zh-CN" dirty="0">
                <a:sym typeface="+mn-lt"/>
              </a:rPr>
              <a:t>HCL lacks "short-circuiting" as seen in C, and it does not partially evaluate expressions.</a:t>
            </a:r>
          </a:p>
          <a:p>
            <a:endParaRPr kumimoji="1"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291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AND</a:t>
            </a:r>
            <a:r>
              <a:rPr kumimoji="1" lang="zh-CN" altLang="en-US" dirty="0">
                <a:latin typeface="+mn-lt"/>
                <a:sym typeface="+mn-lt"/>
              </a:rPr>
              <a:t> </a:t>
            </a:r>
            <a:r>
              <a:rPr kumimoji="1" lang="en-US" altLang="zh-CN" dirty="0">
                <a:latin typeface="+mn-lt"/>
                <a:sym typeface="+mn-lt"/>
              </a:rPr>
              <a:t>&amp;</a:t>
            </a:r>
            <a:r>
              <a:rPr kumimoji="1" lang="zh-CN" altLang="en-US" dirty="0">
                <a:latin typeface="+mn-lt"/>
                <a:sym typeface="+mn-lt"/>
              </a:rPr>
              <a:t> </a:t>
            </a:r>
            <a:r>
              <a:rPr kumimoji="1" lang="en-US" altLang="zh-CN" dirty="0">
                <a:latin typeface="+mn-lt"/>
                <a:sym typeface="+mn-lt"/>
              </a:rPr>
              <a:t>OR</a:t>
            </a:r>
            <a:r>
              <a:rPr kumimoji="1" lang="zh-CN" altLang="en-US" dirty="0">
                <a:latin typeface="+mn-lt"/>
                <a:sym typeface="+mn-lt"/>
              </a:rPr>
              <a:t> </a:t>
            </a:r>
            <a:r>
              <a:rPr kumimoji="1" lang="en-US" altLang="zh-CN" dirty="0">
                <a:latin typeface="+mn-lt"/>
                <a:sym typeface="+mn-lt"/>
              </a:rPr>
              <a:t>&amp;</a:t>
            </a:r>
            <a:r>
              <a:rPr kumimoji="1" lang="zh-CN" altLang="en-US" dirty="0">
                <a:latin typeface="+mn-lt"/>
                <a:sym typeface="+mn-lt"/>
              </a:rPr>
              <a:t> </a:t>
            </a:r>
            <a:r>
              <a:rPr kumimoji="1" lang="en-US" altLang="zh-CN" dirty="0">
                <a:latin typeface="+mn-lt"/>
                <a:sym typeface="+mn-lt"/>
              </a:rPr>
              <a:t>NOT</a:t>
            </a:r>
            <a:endParaRPr kumimoji="1" lang="zh-CN" altLang="en-US" dirty="0">
              <a:latin typeface="+mn-lt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23" y="1690688"/>
            <a:ext cx="10232353" cy="27085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79824" y="4905736"/>
            <a:ext cx="10373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ym typeface="+mn-lt"/>
              </a:rPr>
              <a:t>As is mentioned before, we can use </a:t>
            </a:r>
            <a:r>
              <a:rPr kumimoji="1" lang="en-US" altLang="zh-CN" sz="2800" dirty="0" err="1">
                <a:sym typeface="+mn-lt"/>
              </a:rPr>
              <a:t>nand</a:t>
            </a:r>
            <a:r>
              <a:rPr kumimoji="1" lang="en-US" altLang="zh-CN" sz="2800" dirty="0">
                <a:sym typeface="+mn-lt"/>
              </a:rPr>
              <a:t> gates to construct the three basic logic gates.</a:t>
            </a:r>
            <a:endParaRPr kumimoji="1" lang="zh-CN" altLang="en-US" sz="280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73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Combinational circuits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756564" cy="4351338"/>
          </a:xfrm>
        </p:spPr>
        <p:txBody>
          <a:bodyPr/>
          <a:lstStyle/>
          <a:p>
            <a:r>
              <a:rPr kumimoji="1" lang="en-US" altLang="zh-CN" dirty="0">
                <a:sym typeface="+mn-lt"/>
              </a:rPr>
              <a:t>Built on logic gates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Has input, </a:t>
            </a:r>
            <a:r>
              <a:rPr kumimoji="1" lang="en-US" altLang="zh-CN" dirty="0" smtClean="0">
                <a:sym typeface="+mn-lt"/>
              </a:rPr>
              <a:t>output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E.g. Multiplexor, ALU</a:t>
            </a:r>
          </a:p>
          <a:p>
            <a:endParaRPr kumimoji="1" lang="en-US" altLang="zh-CN" dirty="0">
              <a:sym typeface="+mn-lt"/>
            </a:endParaRPr>
          </a:p>
          <a:p>
            <a:endParaRPr kumimoji="1" lang="zh-CN" altLang="en-US" dirty="0"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581" y="2358522"/>
            <a:ext cx="1948566" cy="10284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590" y="2286580"/>
            <a:ext cx="1615210" cy="13075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88E211B2-60B0-4563-B059-3C2CCA257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196" y="4261965"/>
            <a:ext cx="5457825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75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S</a:t>
            </a:r>
            <a:r>
              <a:rPr kumimoji="1" lang="en-US" altLang="zh-CN" dirty="0" smtClean="0">
                <a:latin typeface="+mn-lt"/>
                <a:sym typeface="+mn-lt"/>
              </a:rPr>
              <a:t>equential </a:t>
            </a:r>
            <a:r>
              <a:rPr kumimoji="1" lang="en-US" altLang="zh-CN" dirty="0">
                <a:latin typeface="+mn-lt"/>
                <a:sym typeface="+mn-lt"/>
              </a:rPr>
              <a:t>circuits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1109" y="1825625"/>
            <a:ext cx="5340927" cy="4351338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>
                <a:sym typeface="+mn-lt"/>
              </a:rPr>
              <a:t>To store the information when a program runs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Controlled by a single clock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Note the difference of sequential circuits and combinational circuits</a:t>
            </a:r>
          </a:p>
          <a:p>
            <a:endParaRPr kumimoji="1" lang="en-US" altLang="zh-CN" dirty="0">
              <a:sym typeface="+mn-lt"/>
            </a:endParaRPr>
          </a:p>
          <a:p>
            <a:r>
              <a:rPr kumimoji="1" lang="en-US" altLang="zh-CN" dirty="0">
                <a:sym typeface="+mn-lt"/>
              </a:rPr>
              <a:t>E.g. register files, memory, CC, </a:t>
            </a:r>
            <a:r>
              <a:rPr kumimoji="1" lang="en-US" altLang="zh-CN" dirty="0" smtClean="0">
                <a:sym typeface="+mn-lt"/>
              </a:rPr>
              <a:t>PC</a:t>
            </a:r>
            <a:endParaRPr kumimoji="1" lang="en-US" altLang="zh-CN" dirty="0"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7485FE60-89D6-4F85-85E5-DA00F8ED2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36" y="2906279"/>
            <a:ext cx="6192982" cy="17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0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2667" y="-32195"/>
            <a:ext cx="10515600" cy="1325563"/>
          </a:xfrm>
        </p:spPr>
        <p:txBody>
          <a:bodyPr/>
          <a:lstStyle/>
          <a:p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Aside: Machine</a:t>
            </a:r>
            <a:r>
              <a:rPr lang="en-CA" altLang="zh-CN" spc="19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Clock</a:t>
            </a:r>
            <a:r>
              <a:rPr lang="en-CA" altLang="zh-CN" spc="170" dirty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Rate</a:t>
            </a: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xmlns="" id="{946CFF5C-27E3-EEFA-DEBF-6BAA3A21EB42}"/>
              </a:ext>
            </a:extLst>
          </p:cNvPr>
          <p:cNvSpPr txBox="1">
            <a:spLocks/>
          </p:cNvSpPr>
          <p:nvPr/>
        </p:nvSpPr>
        <p:spPr>
          <a:xfrm>
            <a:off x="299413" y="0"/>
            <a:ext cx="11599333" cy="756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eaLnBrk="0">
              <a:lnSpc>
                <a:spcPts val="5862"/>
              </a:lnSpc>
            </a:pPr>
            <a:endParaRPr lang="en-CA" altLang="x-none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xmlns="" id="{BF2A653C-4C3C-D771-47CE-441BE6DE4927}"/>
              </a:ext>
            </a:extLst>
          </p:cNvPr>
          <p:cNvSpPr txBox="1">
            <a:spLocks/>
          </p:cNvSpPr>
          <p:nvPr/>
        </p:nvSpPr>
        <p:spPr>
          <a:xfrm>
            <a:off x="331496" y="1067860"/>
            <a:ext cx="11599333" cy="5447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0581" indent="-327881" eaLnBrk="0">
              <a:lnSpc>
                <a:spcPct val="112000"/>
              </a:lnSpc>
              <a:spcBef>
                <a:spcPts val="672"/>
              </a:spcBef>
            </a:pPr>
            <a:r>
              <a:rPr lang="zh-CN" altLang="en-US" spc="-1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Clock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rate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(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MHz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GHz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)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inverse</a:t>
            </a:r>
            <a:r>
              <a:rPr lang="en-CA" altLang="zh-CN" spc="10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of</a:t>
            </a:r>
            <a:r>
              <a:rPr lang="en-CA" altLang="zh-CN" spc="7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clock cycle time</a:t>
            </a:r>
            <a:r>
              <a:rPr lang="en-CA" altLang="zh-CN" spc="18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(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clock</a:t>
            </a:r>
            <a:r>
              <a:rPr lang="en-CA" altLang="zh-CN" spc="18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period</a:t>
            </a:r>
            <a:r>
              <a:rPr lang="en-CA" altLang="zh-CN" spc="16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)</a:t>
            </a:r>
            <a:endParaRPr lang="en-CA" altLang="zh-CN" dirty="0" smtClean="0"/>
          </a:p>
          <a:p>
            <a:pPr marL="12700" indent="0" eaLnBrk="0">
              <a:lnSpc>
                <a:spcPct val="112000"/>
              </a:lnSpc>
              <a:spcBef>
                <a:spcPts val="672"/>
              </a:spcBef>
              <a:buFont typeface="Arial"/>
              <a:buNone/>
            </a:pP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				</a:t>
            </a:r>
            <a:r>
              <a:rPr lang="zh-CN" altLang="en-US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       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CC</a:t>
            </a:r>
            <a:r>
              <a:rPr lang="en-CA" altLang="zh-CN" spc="50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   =  1 </a:t>
            </a:r>
            <a:r>
              <a:rPr lang="en-CA" altLang="zh-CN" dirty="0" smtClean="0">
                <a:solidFill>
                  <a:srgbClr val="000000">
                    <a:alpha val="100000"/>
                  </a:srgbClr>
                </a:solidFill>
                <a:latin typeface="Calibri"/>
                <a:ea typeface="Calibri"/>
                <a:cs typeface="Calibri"/>
              </a:rPr>
              <a:t>/ CR</a:t>
            </a:r>
            <a:endParaRPr lang="en-CA" altLang="x-none" dirty="0" smtClean="0"/>
          </a:p>
          <a:p>
            <a:pPr marL="12700" indent="0" eaLnBrk="0">
              <a:lnSpc>
                <a:spcPct val="108000"/>
              </a:lnSpc>
              <a:spcBef>
                <a:spcPts val="11"/>
              </a:spcBef>
              <a:buFont typeface="Arial"/>
              <a:buNone/>
            </a:pPr>
            <a:endParaRPr lang="en-CA" altLang="x-none" dirty="0"/>
          </a:p>
        </p:txBody>
      </p:sp>
      <p:pic>
        <p:nvPicPr>
          <p:cNvPr id="6" name="picture 78">
            <a:extLst>
              <a:ext uri="{FF2B5EF4-FFF2-40B4-BE49-F238E27FC236}">
                <a16:creationId xmlns:a16="http://schemas.microsoft.com/office/drawing/2014/main" xmlns="" id="{38BEC27B-B8B6-D4B9-19FB-DD258F62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6" y="2423755"/>
            <a:ext cx="6400787" cy="476250"/>
          </a:xfrm>
          <a:prstGeom prst="rect">
            <a:avLst/>
          </a:prstGeom>
        </p:spPr>
      </p:pic>
      <p:sp>
        <p:nvSpPr>
          <p:cNvPr id="7" name="textbox 75">
            <a:extLst>
              <a:ext uri="{FF2B5EF4-FFF2-40B4-BE49-F238E27FC236}">
                <a16:creationId xmlns:a16="http://schemas.microsoft.com/office/drawing/2014/main" xmlns="" id="{C8558500-8B2C-C02E-5E00-5A913D8AB511}"/>
              </a:ext>
            </a:extLst>
          </p:cNvPr>
          <p:cNvSpPr/>
          <p:nvPr/>
        </p:nvSpPr>
        <p:spPr>
          <a:xfrm>
            <a:off x="3832224" y="3145217"/>
            <a:ext cx="4527550" cy="337057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144000"/>
              </a:lnSpc>
              <a:tabLst/>
            </a:pPr>
            <a:endParaRPr lang="x-none" altLang="x-none" sz="200" dirty="0"/>
          </a:p>
          <a:p>
            <a:pPr marL="1537180" algn="l" rtl="0" eaLnBrk="0">
              <a:lnSpc>
                <a:spcPts val="2001"/>
              </a:lnSpc>
              <a:tabLst/>
            </a:pPr>
            <a:r>
              <a:rPr sz="1300" b="1" spc="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one</a:t>
            </a:r>
            <a:r>
              <a:rPr sz="1300" spc="36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sz="1300" b="1" spc="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clock</a:t>
            </a:r>
            <a:r>
              <a:rPr sz="1300" spc="34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sz="1300" b="1" spc="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period</a:t>
            </a:r>
            <a:r>
              <a:rPr sz="1300" spc="0" dirty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</a:t>
            </a:r>
            <a:endParaRPr lang="x-none" altLang="x-none" sz="1300" dirty="0"/>
          </a:p>
          <a:p>
            <a:pPr algn="l" rtl="0" eaLnBrk="0">
              <a:lnSpc>
                <a:spcPct val="137000"/>
              </a:lnSpc>
              <a:tabLst/>
            </a:pPr>
            <a:endParaRPr lang="x-none" altLang="x-none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4241" algn="l" rtl="0" eaLnBrk="0">
              <a:lnSpc>
                <a:spcPts val="2457"/>
              </a:lnSpc>
              <a:spcBef>
                <a:spcPts val="549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10 n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sec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cycle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 =&gt;  100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MHz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6187" algn="l" rtl="0" eaLnBrk="0">
              <a:lnSpc>
                <a:spcPts val="2457"/>
              </a:lnSpc>
              <a:spcBef>
                <a:spcPts val="783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5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nsec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cycle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=&gt;  200 MHz clock 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3215" algn="l" rtl="0" eaLnBrk="0">
              <a:lnSpc>
                <a:spcPts val="2457"/>
              </a:lnSpc>
              <a:spcBef>
                <a:spcPts val="783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2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nsec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 cycle  =&gt;  500 MHz clock 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8249" algn="l" rtl="0" eaLnBrk="0">
              <a:lnSpc>
                <a:spcPts val="2457"/>
              </a:lnSpc>
              <a:spcBef>
                <a:spcPts val="783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1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nsec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cycle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  =&gt;      1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GHz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 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671" algn="l" rtl="0" eaLnBrk="0">
              <a:lnSpc>
                <a:spcPts val="2456"/>
              </a:lnSpc>
              <a:spcBef>
                <a:spcPts val="783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500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psec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clock</a:t>
            </a: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cycle =&gt;     2 GHz clock 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algn="l" rtl="0" eaLnBrk="0">
              <a:lnSpc>
                <a:spcPts val="2456"/>
              </a:lnSpc>
              <a:spcBef>
                <a:spcPts val="783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250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psec clock cycle =&gt;     4 GHz clock rate</a:t>
            </a:r>
            <a:endParaRPr lang="x-none" alt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rtl="0" eaLnBrk="0">
              <a:lnSpc>
                <a:spcPct val="108000"/>
              </a:lnSpc>
              <a:tabLst/>
            </a:pPr>
            <a:endParaRPr lang="x-none" altLang="x-none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algn="l" rtl="0" eaLnBrk="0">
              <a:lnSpc>
                <a:spcPts val="2456"/>
              </a:lnSpc>
              <a:spcBef>
                <a:spcPts val="5"/>
              </a:spcBef>
              <a:tabLst/>
            </a:pPr>
            <a:r>
              <a:rPr sz="2000" spc="-1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200</a:t>
            </a:r>
            <a:r>
              <a:rPr sz="2000" spc="0" dirty="0">
                <a:solidFill>
                  <a:srgbClr val="000000">
                    <a:alpha val="100000"/>
                  </a:srgbClr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</a:rPr>
              <a:t> psec clock cycle =&gt;     5 GHz clock rate</a:t>
            </a:r>
            <a:endParaRPr lang="x-none" alt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7">
            <a:extLst>
              <a:ext uri="{FF2B5EF4-FFF2-40B4-BE49-F238E27FC236}">
                <a16:creationId xmlns:a16="http://schemas.microsoft.com/office/drawing/2014/main" xmlns="" id="{818A1246-C9DF-08F3-8BF8-E49E89953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229" y="2225380"/>
            <a:ext cx="234696" cy="228600"/>
          </a:xfrm>
          <a:prstGeom prst="rect">
            <a:avLst/>
          </a:prstGeom>
        </p:spPr>
      </p:pic>
      <p:pic>
        <p:nvPicPr>
          <p:cNvPr id="9" name="picture 76">
            <a:extLst>
              <a:ext uri="{FF2B5EF4-FFF2-40B4-BE49-F238E27FC236}">
                <a16:creationId xmlns:a16="http://schemas.microsoft.com/office/drawing/2014/main" xmlns="" id="{8A563150-DEE0-E375-A50F-3176CBF47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060" y="2233745"/>
            <a:ext cx="12953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56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4">
            <a:extLst>
              <a:ext uri="{FF2B5EF4-FFF2-40B4-BE49-F238E27FC236}">
                <a16:creationId xmlns="" xmlns:a16="http://schemas.microsoft.com/office/drawing/2014/main" id="{ACF9FC16-959E-4A05-8949-91F595AF0F64}"/>
              </a:ext>
            </a:extLst>
          </p:cNvPr>
          <p:cNvSpPr/>
          <p:nvPr/>
        </p:nvSpPr>
        <p:spPr>
          <a:xfrm>
            <a:off x="4152687" y="5497191"/>
            <a:ext cx="4072130" cy="631666"/>
          </a:xfrm>
          <a:prstGeom prst="rect">
            <a:avLst/>
          </a:prstGeom>
          <a:solidFill>
            <a:srgbClr val="FF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9FA6C0F4-BE2C-4F8E-A9B0-A5714FBED273}"/>
              </a:ext>
            </a:extLst>
          </p:cNvPr>
          <p:cNvSpPr txBox="1">
            <a:spLocks/>
          </p:cNvSpPr>
          <p:nvPr/>
        </p:nvSpPr>
        <p:spPr>
          <a:xfrm>
            <a:off x="441956" y="160193"/>
            <a:ext cx="8431941" cy="63240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Arial" panose="020B0604020202020204" pitchFamily="34" charset="0"/>
                <a:sym typeface="+mn-lt"/>
              </a:rPr>
              <a:t>Aside: Meaning of Single Cycle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cs typeface="Arial" panose="020B0604020202020204" pitchFamily="34" charset="0"/>
              <a:sym typeface="+mn-lt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480A1091-1C76-41D1-A057-7CC4BFCE80C3}"/>
              </a:ext>
            </a:extLst>
          </p:cNvPr>
          <p:cNvSpPr/>
          <p:nvPr/>
        </p:nvSpPr>
        <p:spPr>
          <a:xfrm>
            <a:off x="823705" y="783238"/>
            <a:ext cx="90201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Arial" panose="020B0604020202020204" pitchFamily="34" charset="0"/>
                <a:sym typeface="+mn-lt"/>
              </a:rPr>
              <a:t>The clocking methodology defines when signals can be read and when they are written</a:t>
            </a: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Arial" panose="020B0604020202020204" pitchFamily="34" charset="0"/>
                <a:sym typeface="+mn-lt"/>
              </a:rPr>
              <a:t>An edge-triggered methodology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srgbClr val="143D88"/>
              </a:solidFill>
              <a:effectLst/>
              <a:uLnTx/>
              <a:uFillTx/>
              <a:ea typeface="微软雅黑"/>
              <a:cs typeface="Arial" panose="020B0604020202020204" pitchFamily="34" charset="0"/>
              <a:sym typeface="+mn-lt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Arial" panose="020B0604020202020204" pitchFamily="34" charset="0"/>
                <a:sym typeface="+mn-lt"/>
              </a:rPr>
              <a:t>Typical execution</a:t>
            </a:r>
          </a:p>
        </p:txBody>
      </p:sp>
      <p:grpSp>
        <p:nvGrpSpPr>
          <p:cNvPr id="7" name="Group 27">
            <a:extLst>
              <a:ext uri="{FF2B5EF4-FFF2-40B4-BE49-F238E27FC236}">
                <a16:creationId xmlns="" xmlns:a16="http://schemas.microsoft.com/office/drawing/2014/main" id="{F10FACB8-893C-4FAA-B23C-5EDC66F6BF6A}"/>
              </a:ext>
            </a:extLst>
          </p:cNvPr>
          <p:cNvGrpSpPr/>
          <p:nvPr/>
        </p:nvGrpSpPr>
        <p:grpSpPr>
          <a:xfrm>
            <a:off x="3708042" y="3826559"/>
            <a:ext cx="1074388" cy="800800"/>
            <a:chOff x="2184042" y="3159809"/>
            <a:chExt cx="1074388" cy="800800"/>
          </a:xfrm>
        </p:grpSpPr>
        <p:sp>
          <p:nvSpPr>
            <p:cNvPr id="8" name="Rectangle 4">
              <a:extLst>
                <a:ext uri="{FF2B5EF4-FFF2-40B4-BE49-F238E27FC236}">
                  <a16:creationId xmlns="" xmlns:a16="http://schemas.microsoft.com/office/drawing/2014/main" id="{28F418AA-7CAA-4B98-9A41-F893A8BEB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8493" y="3159809"/>
              <a:ext cx="925487" cy="8008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9" name="Text Box 5">
              <a:extLst>
                <a:ext uri="{FF2B5EF4-FFF2-40B4-BE49-F238E27FC236}">
                  <a16:creationId xmlns="" xmlns:a16="http://schemas.microsoft.com/office/drawing/2014/main" id="{A20F5FAE-E6B0-49D9-8887-8A65F0C551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4042" y="3349070"/>
              <a:ext cx="107438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State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Element 1</a:t>
              </a:r>
            </a:p>
          </p:txBody>
        </p:sp>
      </p:grpSp>
      <p:grpSp>
        <p:nvGrpSpPr>
          <p:cNvPr id="10" name="Group 28">
            <a:extLst>
              <a:ext uri="{FF2B5EF4-FFF2-40B4-BE49-F238E27FC236}">
                <a16:creationId xmlns="" xmlns:a16="http://schemas.microsoft.com/office/drawing/2014/main" id="{F70DFE5A-E335-41C6-AFF2-3734AD32144B}"/>
              </a:ext>
            </a:extLst>
          </p:cNvPr>
          <p:cNvGrpSpPr/>
          <p:nvPr/>
        </p:nvGrpSpPr>
        <p:grpSpPr>
          <a:xfrm>
            <a:off x="5448369" y="3826559"/>
            <a:ext cx="1480779" cy="835592"/>
            <a:chOff x="3924368" y="3159809"/>
            <a:chExt cx="1480779" cy="835592"/>
          </a:xfrm>
        </p:grpSpPr>
        <p:sp>
          <p:nvSpPr>
            <p:cNvPr id="11" name="Oval 8">
              <a:extLst>
                <a:ext uri="{FF2B5EF4-FFF2-40B4-BE49-F238E27FC236}">
                  <a16:creationId xmlns="" xmlns:a16="http://schemas.microsoft.com/office/drawing/2014/main" id="{9B86AC34-CC30-4843-94CC-1F05B9927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4368" y="3159809"/>
              <a:ext cx="1480779" cy="8008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12" name="Text Box 9">
              <a:extLst>
                <a:ext uri="{FF2B5EF4-FFF2-40B4-BE49-F238E27FC236}">
                  <a16:creationId xmlns="" xmlns:a16="http://schemas.microsoft.com/office/drawing/2014/main" id="{87E7113F-227E-4B30-9F3F-67AF579019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3353" y="3349070"/>
              <a:ext cx="1242808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Combinational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logic</a:t>
              </a:r>
            </a:p>
          </p:txBody>
        </p:sp>
      </p:grpSp>
      <p:sp>
        <p:nvSpPr>
          <p:cNvPr id="13" name="Line 10">
            <a:extLst>
              <a:ext uri="{FF2B5EF4-FFF2-40B4-BE49-F238E27FC236}">
                <a16:creationId xmlns="" xmlns:a16="http://schemas.microsoft.com/office/drawing/2014/main" id="{31BEFB16-DB5E-4D0A-BF46-59EF7B5485A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7980" y="4226959"/>
            <a:ext cx="740389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4" name="Line 11">
            <a:extLst>
              <a:ext uri="{FF2B5EF4-FFF2-40B4-BE49-F238E27FC236}">
                <a16:creationId xmlns="" xmlns:a16="http://schemas.microsoft.com/office/drawing/2014/main" id="{201E0ABD-4115-4B45-BB41-F3C4F8EE1844}"/>
              </a:ext>
            </a:extLst>
          </p:cNvPr>
          <p:cNvSpPr>
            <a:spLocks noChangeShapeType="1"/>
          </p:cNvSpPr>
          <p:nvPr/>
        </p:nvSpPr>
        <p:spPr bwMode="auto">
          <a:xfrm>
            <a:off x="6929148" y="4226959"/>
            <a:ext cx="740389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5" name="Line 12">
            <a:extLst>
              <a:ext uri="{FF2B5EF4-FFF2-40B4-BE49-F238E27FC236}">
                <a16:creationId xmlns="" xmlns:a16="http://schemas.microsoft.com/office/drawing/2014/main" id="{6C8AEFA7-022A-434B-B406-2E3F468A20EE}"/>
              </a:ext>
            </a:extLst>
          </p:cNvPr>
          <p:cNvSpPr>
            <a:spLocks noChangeShapeType="1"/>
          </p:cNvSpPr>
          <p:nvPr/>
        </p:nvSpPr>
        <p:spPr bwMode="auto">
          <a:xfrm>
            <a:off x="3412298" y="5315759"/>
            <a:ext cx="740389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6" name="Line 13">
            <a:extLst>
              <a:ext uri="{FF2B5EF4-FFF2-40B4-BE49-F238E27FC236}">
                <a16:creationId xmlns="" xmlns:a16="http://schemas.microsoft.com/office/drawing/2014/main" id="{39D587CF-3CF2-42AD-8A1D-1A6F9BC9E511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2687" y="4927659"/>
            <a:ext cx="0" cy="400400"/>
          </a:xfrm>
          <a:prstGeom prst="line">
            <a:avLst/>
          </a:prstGeom>
          <a:noFill/>
          <a:ln w="57150">
            <a:solidFill>
              <a:srgbClr val="143D88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7" name="Line 14">
            <a:extLst>
              <a:ext uri="{FF2B5EF4-FFF2-40B4-BE49-F238E27FC236}">
                <a16:creationId xmlns="" xmlns:a16="http://schemas.microsoft.com/office/drawing/2014/main" id="{EBB304A8-4BFC-4F50-A9A8-F5B53687F44B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2687" y="4937534"/>
            <a:ext cx="203607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8" name="Line 15">
            <a:extLst>
              <a:ext uri="{FF2B5EF4-FFF2-40B4-BE49-F238E27FC236}">
                <a16:creationId xmlns="" xmlns:a16="http://schemas.microsoft.com/office/drawing/2014/main" id="{93577E84-BD05-4320-B816-70ECE9214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88758" y="4927659"/>
            <a:ext cx="0" cy="400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19" name="Line 16">
            <a:extLst>
              <a:ext uri="{FF2B5EF4-FFF2-40B4-BE49-F238E27FC236}">
                <a16:creationId xmlns="" xmlns:a16="http://schemas.microsoft.com/office/drawing/2014/main" id="{36C3B8DD-2661-4943-A03C-5D94562FC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6188758" y="5308659"/>
            <a:ext cx="203607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20" name="Line 17">
            <a:extLst>
              <a:ext uri="{FF2B5EF4-FFF2-40B4-BE49-F238E27FC236}">
                <a16:creationId xmlns="" xmlns:a16="http://schemas.microsoft.com/office/drawing/2014/main" id="{4A89F0FD-BC5E-4519-931E-D4F5EDC1A905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4828" y="4927659"/>
            <a:ext cx="0" cy="400400"/>
          </a:xfrm>
          <a:prstGeom prst="line">
            <a:avLst/>
          </a:prstGeom>
          <a:noFill/>
          <a:ln w="57150">
            <a:solidFill>
              <a:srgbClr val="143D88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21" name="Line 18">
            <a:extLst>
              <a:ext uri="{FF2B5EF4-FFF2-40B4-BE49-F238E27FC236}">
                <a16:creationId xmlns="" xmlns:a16="http://schemas.microsoft.com/office/drawing/2014/main" id="{E77C53D5-77C2-4CDE-8481-FE855F3DDAA3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4829" y="4937534"/>
            <a:ext cx="740389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22" name="Line 19">
            <a:extLst>
              <a:ext uri="{FF2B5EF4-FFF2-40B4-BE49-F238E27FC236}">
                <a16:creationId xmlns="" xmlns:a16="http://schemas.microsoft.com/office/drawing/2014/main" id="{25059DB5-FD33-4B69-A1FF-237030AF9286}"/>
              </a:ext>
            </a:extLst>
          </p:cNvPr>
          <p:cNvSpPr>
            <a:spLocks noChangeShapeType="1"/>
          </p:cNvSpPr>
          <p:nvPr/>
        </p:nvSpPr>
        <p:spPr bwMode="auto">
          <a:xfrm>
            <a:off x="3319750" y="4226959"/>
            <a:ext cx="462743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23" name="Line 20">
            <a:extLst>
              <a:ext uri="{FF2B5EF4-FFF2-40B4-BE49-F238E27FC236}">
                <a16:creationId xmlns="" xmlns:a16="http://schemas.microsoft.com/office/drawing/2014/main" id="{94A4AE00-A7DD-4E7E-B56F-BBBA328EB489}"/>
              </a:ext>
            </a:extLst>
          </p:cNvPr>
          <p:cNvSpPr>
            <a:spLocks noChangeShapeType="1"/>
          </p:cNvSpPr>
          <p:nvPr/>
        </p:nvSpPr>
        <p:spPr bwMode="auto">
          <a:xfrm>
            <a:off x="8595024" y="4226959"/>
            <a:ext cx="462743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24" name="Text Box 21">
            <a:extLst>
              <a:ext uri="{FF2B5EF4-FFF2-40B4-BE49-F238E27FC236}">
                <a16:creationId xmlns="" xmlns:a16="http://schemas.microsoft.com/office/drawing/2014/main" id="{8476E3A1-DE7C-461A-8B12-EF9BE97937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4229" y="5127859"/>
            <a:ext cx="77457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Arial" panose="020B0604020202020204" pitchFamily="34" charset="0"/>
                <a:sym typeface="+mn-lt"/>
              </a:rPr>
              <a:t>clock</a:t>
            </a:r>
          </a:p>
        </p:txBody>
      </p:sp>
      <p:grpSp>
        <p:nvGrpSpPr>
          <p:cNvPr id="25" name="Group 31">
            <a:extLst>
              <a:ext uri="{FF2B5EF4-FFF2-40B4-BE49-F238E27FC236}">
                <a16:creationId xmlns="" xmlns:a16="http://schemas.microsoft.com/office/drawing/2014/main" id="{3CCA4F62-F2FE-4F20-AE9A-8EABAED6E4B3}"/>
              </a:ext>
            </a:extLst>
          </p:cNvPr>
          <p:cNvGrpSpPr/>
          <p:nvPr/>
        </p:nvGrpSpPr>
        <p:grpSpPr>
          <a:xfrm>
            <a:off x="4152688" y="5728459"/>
            <a:ext cx="4072141" cy="400399"/>
            <a:chOff x="2628687" y="5628359"/>
            <a:chExt cx="4072141" cy="400399"/>
          </a:xfrm>
        </p:grpSpPr>
        <p:sp>
          <p:nvSpPr>
            <p:cNvPr id="26" name="Text Box 22">
              <a:extLst>
                <a:ext uri="{FF2B5EF4-FFF2-40B4-BE49-F238E27FC236}">
                  <a16:creationId xmlns="" xmlns:a16="http://schemas.microsoft.com/office/drawing/2014/main" id="{6B9ED6AA-AAE2-4DAE-B8A1-0A27BA088D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4279" y="5690204"/>
              <a:ext cx="1620957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43D88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One clock cycle</a:t>
              </a:r>
            </a:p>
          </p:txBody>
        </p:sp>
        <p:sp>
          <p:nvSpPr>
            <p:cNvPr id="27" name="Line 23">
              <a:extLst>
                <a:ext uri="{FF2B5EF4-FFF2-40B4-BE49-F238E27FC236}">
                  <a16:creationId xmlns="" xmlns:a16="http://schemas.microsoft.com/office/drawing/2014/main" id="{AD7AB296-B22D-4B29-B745-129BA8BD47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28687" y="5628359"/>
              <a:ext cx="4072141" cy="0"/>
            </a:xfrm>
            <a:prstGeom prst="line">
              <a:avLst/>
            </a:prstGeom>
            <a:noFill/>
            <a:ln w="76200">
              <a:solidFill>
                <a:srgbClr val="143D88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  <a:sym typeface="+mn-lt"/>
              </a:endParaRPr>
            </a:p>
          </p:txBody>
        </p:sp>
      </p:grpSp>
      <p:grpSp>
        <p:nvGrpSpPr>
          <p:cNvPr id="28" name="Group 29">
            <a:extLst>
              <a:ext uri="{FF2B5EF4-FFF2-40B4-BE49-F238E27FC236}">
                <a16:creationId xmlns="" xmlns:a16="http://schemas.microsoft.com/office/drawing/2014/main" id="{A9A2EFBD-B4D7-438B-B09D-19D6056E9535}"/>
              </a:ext>
            </a:extLst>
          </p:cNvPr>
          <p:cNvGrpSpPr/>
          <p:nvPr/>
        </p:nvGrpSpPr>
        <p:grpSpPr>
          <a:xfrm>
            <a:off x="7595085" y="3826559"/>
            <a:ext cx="1074388" cy="800800"/>
            <a:chOff x="6071085" y="3159809"/>
            <a:chExt cx="1074388" cy="800800"/>
          </a:xfrm>
        </p:grpSpPr>
        <p:sp>
          <p:nvSpPr>
            <p:cNvPr id="29" name="Rectangle 6">
              <a:extLst>
                <a:ext uri="{FF2B5EF4-FFF2-40B4-BE49-F238E27FC236}">
                  <a16:creationId xmlns="" xmlns:a16="http://schemas.microsoft.com/office/drawing/2014/main" id="{A20D36AD-6B21-4053-A96B-D5647A1923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5536" y="3159809"/>
              <a:ext cx="925487" cy="8008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30" name="Text Box 5">
              <a:extLst>
                <a:ext uri="{FF2B5EF4-FFF2-40B4-BE49-F238E27FC236}">
                  <a16:creationId xmlns="" xmlns:a16="http://schemas.microsoft.com/office/drawing/2014/main" id="{14DA4FF1-7E29-430F-8448-A5D837EC2C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1085" y="3329376"/>
              <a:ext cx="107438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State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微软雅黑"/>
                  <a:cs typeface="Arial" panose="020B0604020202020204" pitchFamily="34" charset="0"/>
                  <a:sym typeface="+mn-lt"/>
                </a:rPr>
                <a:t>Element 2</a:t>
              </a:r>
            </a:p>
          </p:txBody>
        </p:sp>
      </p:grpSp>
      <p:sp>
        <p:nvSpPr>
          <p:cNvPr id="31" name="Rectangle 25">
            <a:extLst>
              <a:ext uri="{FF2B5EF4-FFF2-40B4-BE49-F238E27FC236}">
                <a16:creationId xmlns="" xmlns:a16="http://schemas.microsoft.com/office/drawing/2014/main" id="{81D91C87-2ACA-4405-8642-5996024D1CFF}"/>
              </a:ext>
            </a:extLst>
          </p:cNvPr>
          <p:cNvSpPr/>
          <p:nvPr/>
        </p:nvSpPr>
        <p:spPr>
          <a:xfrm>
            <a:off x="3303362" y="2975986"/>
            <a:ext cx="1698650" cy="770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Calibri" panose="020F0502020204030204" pitchFamily="34" charset="0"/>
                <a:sym typeface="+mn-lt"/>
              </a:rPr>
              <a:t>❶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+mn-cs"/>
                <a:sym typeface="+mn-lt"/>
              </a:rPr>
              <a:t> Read contents of state elements</a:t>
            </a:r>
          </a:p>
        </p:txBody>
      </p:sp>
      <p:sp>
        <p:nvSpPr>
          <p:cNvPr id="32" name="Rectangle 26">
            <a:extLst>
              <a:ext uri="{FF2B5EF4-FFF2-40B4-BE49-F238E27FC236}">
                <a16:creationId xmlns="" xmlns:a16="http://schemas.microsoft.com/office/drawing/2014/main" id="{27BBAAFD-C549-4635-BA7B-11A8E2F42E1F}"/>
              </a:ext>
            </a:extLst>
          </p:cNvPr>
          <p:cNvSpPr/>
          <p:nvPr/>
        </p:nvSpPr>
        <p:spPr>
          <a:xfrm>
            <a:off x="5107307" y="2975986"/>
            <a:ext cx="2192035" cy="770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Calibri" panose="020F0502020204030204" pitchFamily="34" charset="0"/>
                <a:sym typeface="+mn-lt"/>
              </a:rPr>
              <a:t>❷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+mn-cs"/>
                <a:sym typeface="+mn-lt"/>
              </a:rPr>
              <a:t>Send values through combinational logic</a:t>
            </a:r>
          </a:p>
        </p:txBody>
      </p:sp>
      <p:sp>
        <p:nvSpPr>
          <p:cNvPr id="33" name="Rectangle 30">
            <a:extLst>
              <a:ext uri="{FF2B5EF4-FFF2-40B4-BE49-F238E27FC236}">
                <a16:creationId xmlns="" xmlns:a16="http://schemas.microsoft.com/office/drawing/2014/main" id="{C73F197D-5A45-48C2-B315-DE44FBA3DA5D}"/>
              </a:ext>
            </a:extLst>
          </p:cNvPr>
          <p:cNvSpPr/>
          <p:nvPr/>
        </p:nvSpPr>
        <p:spPr>
          <a:xfrm>
            <a:off x="7406022" y="2975986"/>
            <a:ext cx="1861803" cy="770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Calibri" panose="020F0502020204030204" pitchFamily="34" charset="0"/>
                <a:sym typeface="+mn-lt"/>
              </a:rPr>
              <a:t>❸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143D88"/>
                </a:solidFill>
                <a:effectLst/>
                <a:uLnTx/>
                <a:uFillTx/>
                <a:ea typeface="微软雅黑"/>
                <a:cs typeface="+mn-cs"/>
                <a:sym typeface="+mn-lt"/>
              </a:rPr>
              <a:t>Write results to one or more state elements</a:t>
            </a:r>
          </a:p>
        </p:txBody>
      </p:sp>
      <p:sp>
        <p:nvSpPr>
          <p:cNvPr id="34" name="Line 13">
            <a:extLst>
              <a:ext uri="{FF2B5EF4-FFF2-40B4-BE49-F238E27FC236}">
                <a16:creationId xmlns="" xmlns:a16="http://schemas.microsoft.com/office/drawing/2014/main" id="{4CBC358B-D209-4AB9-9300-4180FB8F1245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7246" y="4912125"/>
            <a:ext cx="0" cy="400400"/>
          </a:xfrm>
          <a:prstGeom prst="line">
            <a:avLst/>
          </a:prstGeom>
          <a:noFill/>
          <a:ln w="57150">
            <a:solidFill>
              <a:srgbClr val="143D88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8089BAB0-E889-4725-A00E-F28710CEB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4828" y="4927659"/>
            <a:ext cx="0" cy="400400"/>
          </a:xfrm>
          <a:prstGeom prst="line">
            <a:avLst/>
          </a:prstGeom>
          <a:noFill/>
          <a:ln w="57150">
            <a:solidFill>
              <a:srgbClr val="143D88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773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Register &amp; Memory</a:t>
            </a:r>
            <a:endParaRPr kumimoji="1" lang="zh-CN" altLang="en-US" dirty="0">
              <a:latin typeface="+mn-lt"/>
              <a:sym typeface="+mn-lt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="" xmlns:a16="http://schemas.microsoft.com/office/drawing/2014/main" id="{61C69337-839A-4E58-80AA-2F67B04FB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38819" y="1884651"/>
            <a:ext cx="4216400" cy="2184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232" y="4069051"/>
            <a:ext cx="3139210" cy="235874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25236" y="2036618"/>
            <a:ext cx="53201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Register file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Two read ports and one write </a:t>
            </a:r>
            <a:r>
              <a:rPr kumimoji="1" lang="en-US" altLang="zh-CN" dirty="0" smtClean="0">
                <a:sym typeface="+mn-lt"/>
              </a:rPr>
              <a:t>port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 smtClean="0">
                <a:solidFill>
                  <a:srgbClr val="FF0000"/>
                </a:solidFill>
                <a:sym typeface="+mn-lt"/>
              </a:rPr>
              <a:t>(However, the register file in Y86 has two write ports)</a:t>
            </a:r>
            <a:endParaRPr kumimoji="1" lang="en-US" altLang="zh-CN" dirty="0">
              <a:solidFill>
                <a:srgbClr val="FF0000"/>
              </a:solidFill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Remains in a fixed state for most time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 err="1">
                <a:sym typeface="+mn-lt"/>
              </a:rPr>
              <a:t>valA</a:t>
            </a:r>
            <a:r>
              <a:rPr kumimoji="1" lang="en-US" altLang="zh-CN" dirty="0">
                <a:sym typeface="+mn-lt"/>
              </a:rPr>
              <a:t> is read from </a:t>
            </a:r>
            <a:r>
              <a:rPr kumimoji="1" lang="en-US" altLang="zh-CN" dirty="0" err="1">
                <a:sym typeface="+mn-lt"/>
              </a:rPr>
              <a:t>srcA</a:t>
            </a:r>
            <a:r>
              <a:rPr kumimoji="1" lang="en-US" altLang="zh-CN" dirty="0">
                <a:sym typeface="+mn-lt"/>
              </a:rPr>
              <a:t> (similar for B)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 err="1">
                <a:sym typeface="+mn-lt"/>
              </a:rPr>
              <a:t>valW</a:t>
            </a:r>
            <a:r>
              <a:rPr kumimoji="1" lang="en-US" altLang="zh-CN" dirty="0">
                <a:sym typeface="+mn-lt"/>
              </a:rPr>
              <a:t> is </a:t>
            </a:r>
            <a:r>
              <a:rPr kumimoji="1" lang="en-US" altLang="zh-CN" dirty="0" err="1">
                <a:sym typeface="+mn-lt"/>
              </a:rPr>
              <a:t>writen</a:t>
            </a:r>
            <a:r>
              <a:rPr kumimoji="1" lang="en-US" altLang="zh-CN" dirty="0">
                <a:sym typeface="+mn-lt"/>
              </a:rPr>
              <a:t> to </a:t>
            </a:r>
            <a:r>
              <a:rPr kumimoji="1" lang="en-US" altLang="zh-CN" dirty="0" err="1">
                <a:sym typeface="+mn-lt"/>
              </a:rPr>
              <a:t>dstW</a:t>
            </a:r>
            <a:r>
              <a:rPr kumimoji="1" lang="en-US" altLang="zh-CN" dirty="0">
                <a:sym typeface="+mn-lt"/>
              </a:rPr>
              <a:t> if </a:t>
            </a:r>
            <a:r>
              <a:rPr kumimoji="1" lang="en-US" altLang="zh-CN" dirty="0" err="1">
                <a:sym typeface="+mn-lt"/>
              </a:rPr>
              <a:t>dstW</a:t>
            </a:r>
            <a:r>
              <a:rPr kumimoji="1" lang="en-US" altLang="zh-CN" dirty="0">
                <a:sym typeface="+mn-lt"/>
              </a:rPr>
              <a:t> is a valid register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dirty="0"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25236" y="4857252"/>
            <a:ext cx="5320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Data memory (DMEM)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One read port and one write port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Address &amp; data in used for write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sym typeface="+mn-lt"/>
              </a:rPr>
              <a:t>Data out generated from the read port</a:t>
            </a:r>
          </a:p>
        </p:txBody>
      </p:sp>
    </p:spTree>
    <p:extLst>
      <p:ext uri="{BB962C8B-B14F-4D97-AF65-F5344CB8AC3E}">
        <p14:creationId xmlns:p14="http://schemas.microsoft.com/office/powerpoint/2010/main" val="46973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Examples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38200" y="2008463"/>
            <a:ext cx="913014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zh-CN" sz="3200" dirty="0" smtClean="0">
                <a:ea typeface="宋体" panose="02010600030101010101" pitchFamily="2" charset="-122"/>
                <a:sym typeface="+mn-lt"/>
              </a:rPr>
              <a:t>(</a:t>
            </a:r>
            <a:r>
              <a:rPr lang="zh-CN" altLang="en-US" sz="3200" dirty="0">
                <a:solidFill>
                  <a:srgbClr val="FF0000"/>
                </a:solidFill>
                <a:ea typeface="宋体" panose="02010600030101010101" pitchFamily="2" charset="-122"/>
                <a:sym typeface="+mn-lt"/>
              </a:rPr>
              <a:t> </a:t>
            </a:r>
            <a:r>
              <a:rPr lang="zh-CN" altLang="en-US" sz="3200" dirty="0" smtClean="0">
                <a:solidFill>
                  <a:srgbClr val="FF0000"/>
                </a:solidFill>
                <a:ea typeface="宋体" panose="02010600030101010101" pitchFamily="2" charset="-122"/>
                <a:sym typeface="+mn-lt"/>
              </a:rPr>
              <a:t> </a:t>
            </a:r>
            <a:r>
              <a:rPr lang="en-US" altLang="zh-CN" sz="3200" dirty="0" smtClean="0">
                <a:ea typeface="宋体" panose="02010600030101010101" pitchFamily="2" charset="-122"/>
                <a:sym typeface="+mn-lt"/>
              </a:rPr>
              <a:t>)</a:t>
            </a:r>
            <a:r>
              <a:rPr lang="en-US" altLang="zh-CN" sz="3200" dirty="0">
                <a:ea typeface="宋体" panose="02010600030101010101" pitchFamily="2" charset="-122"/>
                <a:sym typeface="+mn-lt"/>
              </a:rPr>
              <a:t>4.</a:t>
            </a:r>
            <a:r>
              <a:rPr lang="zh-CN" altLang="en-US" sz="3200" dirty="0">
                <a:ea typeface="宋体" panose="02010600030101010101" pitchFamily="2" charset="-122"/>
                <a:sym typeface="+mn-lt"/>
              </a:rPr>
              <a:t>对应下述组合电路的正确 </a:t>
            </a:r>
            <a:r>
              <a:rPr lang="en-US" altLang="zh-CN" sz="3200" dirty="0">
                <a:ea typeface="宋体" panose="02010600030101010101" pitchFamily="2" charset="-122"/>
                <a:sym typeface="+mn-lt"/>
              </a:rPr>
              <a:t>HCL </a:t>
            </a:r>
            <a:r>
              <a:rPr lang="zh-CN" altLang="en-US" sz="3200" dirty="0">
                <a:ea typeface="宋体" panose="02010600030101010101" pitchFamily="2" charset="-122"/>
                <a:sym typeface="+mn-lt"/>
              </a:rPr>
              <a:t>表达式为</a:t>
            </a:r>
            <a:endParaRPr lang="en-US" altLang="zh-CN" sz="3200" dirty="0"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marL="0" lvl="1"/>
            <a:r>
              <a:rPr lang="en-US" altLang="zh-CN" sz="3200" dirty="0"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	A. Bool X = (A || B) &amp;&amp; (A || C)</a:t>
            </a:r>
          </a:p>
          <a:p>
            <a:pPr marL="0" lvl="1"/>
            <a:r>
              <a:rPr lang="en-US" altLang="zh-CN" sz="3200" dirty="0"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	B. Bool X = A || (B &amp;&amp; C)</a:t>
            </a:r>
          </a:p>
          <a:p>
            <a:pPr marL="0" lvl="1"/>
            <a:r>
              <a:rPr lang="en-US" altLang="zh-CN" sz="3200" dirty="0"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	C. Bool X = A &amp;&amp; (B || C)</a:t>
            </a:r>
          </a:p>
          <a:p>
            <a:pPr marL="0" lvl="1"/>
            <a:r>
              <a:rPr lang="en-US" altLang="zh-CN" sz="3200" dirty="0"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	D. Bool X = A || B || C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5E8E8166-26C6-46DA-9070-24EF3BD21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2181" y="3422865"/>
            <a:ext cx="4114799" cy="228028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68712" y="5056820"/>
            <a:ext cx="6545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  <a:sym typeface="+mn-lt"/>
              </a:rPr>
              <a:t>这也启示</a:t>
            </a:r>
            <a:r>
              <a:rPr kumimoji="1" lang="zh-CN" altLang="en-US" sz="2800" dirty="0">
                <a:latin typeface="SimHei" charset="-122"/>
                <a:ea typeface="SimHei" charset="-122"/>
                <a:cs typeface="SimHei" charset="-122"/>
                <a:sym typeface="+mn-lt"/>
              </a:rPr>
              <a:t>我们可以使用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  <a:sym typeface="+mn-lt"/>
              </a:rPr>
              <a:t>布尔代数化</a:t>
            </a:r>
            <a:r>
              <a:rPr kumimoji="1" lang="zh-CN" altLang="en-US" sz="2800" dirty="0">
                <a:latin typeface="SimHei" charset="-122"/>
                <a:ea typeface="SimHei" charset="-122"/>
                <a:cs typeface="SimHei" charset="-122"/>
                <a:sym typeface="+mn-lt"/>
              </a:rPr>
              <a:t>简来减少</a:t>
            </a:r>
            <a:r>
              <a:rPr kumimoji="1" lang="en-US" altLang="zh-CN" sz="2800" dirty="0">
                <a:latin typeface="SimHei" charset="-122"/>
                <a:ea typeface="SimHei" charset="-122"/>
                <a:cs typeface="SimHei" charset="-122"/>
                <a:sym typeface="+mn-lt"/>
              </a:rPr>
              <a:t>logic gate</a:t>
            </a:r>
            <a:r>
              <a:rPr kumimoji="1" lang="zh-CN" altLang="en-US" sz="2800" dirty="0">
                <a:latin typeface="SimHei" charset="-122"/>
                <a:ea typeface="SimHei" charset="-122"/>
                <a:cs typeface="SimHei" charset="-122"/>
                <a:sym typeface="+mn-lt"/>
              </a:rPr>
              <a:t>的数量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47854" y="2008463"/>
            <a:ext cx="446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F0000"/>
                </a:solidFill>
              </a:rPr>
              <a:t>C</a:t>
            </a:r>
            <a:endParaRPr kumimoji="1"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47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Schedule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sym typeface="+mn-lt"/>
              </a:rPr>
              <a:t>梁科</a:t>
            </a:r>
            <a:r>
              <a:rPr kumimoji="1" lang="en-US" altLang="zh-CN" dirty="0">
                <a:sym typeface="+mn-lt"/>
              </a:rPr>
              <a:t>,</a:t>
            </a:r>
            <a:r>
              <a:rPr kumimoji="1" lang="zh-CN" altLang="en-US" dirty="0">
                <a:sym typeface="+mn-lt"/>
              </a:rPr>
              <a:t> 刘晋铭两位同学回课</a:t>
            </a:r>
            <a:endParaRPr kumimoji="1" lang="en-US" altLang="zh-CN" dirty="0"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r>
              <a:rPr kumimoji="1" lang="zh-CN" altLang="en-US" dirty="0">
                <a:sym typeface="+mn-lt"/>
              </a:rPr>
              <a:t>助教回顾本周重点内容和相关往年题</a:t>
            </a:r>
            <a:endParaRPr kumimoji="1" lang="en-US" altLang="zh-CN" dirty="0">
              <a:sym typeface="+mn-lt"/>
            </a:endParaRPr>
          </a:p>
          <a:p>
            <a:endParaRPr kumimoji="1" lang="en-US" altLang="zh-CN" dirty="0" smtClean="0">
              <a:sym typeface="+mn-lt"/>
            </a:endParaRPr>
          </a:p>
          <a:p>
            <a:r>
              <a:rPr kumimoji="1" lang="zh-CN" altLang="en-US" dirty="0" smtClean="0">
                <a:sym typeface="+mn-lt"/>
              </a:rPr>
              <a:t>略微讲一点</a:t>
            </a:r>
            <a:r>
              <a:rPr kumimoji="1" lang="en-US" altLang="zh-CN" dirty="0" smtClean="0">
                <a:sym typeface="+mn-lt"/>
              </a:rPr>
              <a:t>4.3</a:t>
            </a:r>
            <a:r>
              <a:rPr kumimoji="1" lang="zh-CN" altLang="en-US" dirty="0" smtClean="0">
                <a:sym typeface="+mn-lt"/>
              </a:rPr>
              <a:t> </a:t>
            </a:r>
            <a:r>
              <a:rPr kumimoji="1" lang="en-US" altLang="zh-CN" dirty="0" smtClean="0">
                <a:sym typeface="+mn-lt"/>
              </a:rPr>
              <a:t>SEQ</a:t>
            </a:r>
            <a:endParaRPr kumimoji="1" lang="en-US" altLang="zh-CN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058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Examples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 smtClean="0">
                <a:ea typeface="宋体" panose="02010600030101010101" pitchFamily="2" charset="-122"/>
                <a:sym typeface="+mn-lt"/>
              </a:rPr>
              <a:t>(</a:t>
            </a:r>
            <a:r>
              <a:rPr lang="zh-CN" altLang="en-US" dirty="0">
                <a:solidFill>
                  <a:srgbClr val="FF0000"/>
                </a:solidFill>
                <a:ea typeface="宋体" panose="02010600030101010101" pitchFamily="2" charset="-122"/>
                <a:sym typeface="+mn-lt"/>
              </a:rPr>
              <a:t> </a:t>
            </a:r>
            <a:r>
              <a:rPr lang="zh-CN" altLang="en-US" dirty="0" smtClean="0">
                <a:solidFill>
                  <a:srgbClr val="FF0000"/>
                </a:solidFill>
                <a:ea typeface="宋体" panose="02010600030101010101" pitchFamily="2" charset="-122"/>
                <a:sym typeface="+mn-lt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  <a:sym typeface="+mn-lt"/>
              </a:rPr>
              <a:t>)</a:t>
            </a:r>
            <a:r>
              <a:rPr lang="en-US" altLang="zh-CN" dirty="0">
                <a:ea typeface="宋体" panose="02010600030101010101" pitchFamily="2" charset="-122"/>
                <a:sym typeface="+mn-lt"/>
              </a:rPr>
              <a:t>1.</a:t>
            </a:r>
            <a:r>
              <a:rPr lang="zh-CN" altLang="en-US" dirty="0">
                <a:ea typeface="宋体" panose="02010600030101010101" pitchFamily="2" charset="-122"/>
                <a:sym typeface="+mn-lt"/>
              </a:rPr>
              <a:t>下面有三组对于指令集的描述，它们分别符合①</a:t>
            </a:r>
            <a:r>
              <a:rPr lang="en-US" altLang="zh-CN" dirty="0">
                <a:ea typeface="宋体" panose="02010600030101010101" pitchFamily="2" charset="-122"/>
                <a:sym typeface="+mn-lt"/>
              </a:rPr>
              <a:t>____</a:t>
            </a:r>
            <a:r>
              <a:rPr lang="zh-CN" altLang="en-US" dirty="0">
                <a:ea typeface="宋体" panose="02010600030101010101" pitchFamily="2" charset="-122"/>
                <a:sym typeface="+mn-lt"/>
              </a:rPr>
              <a:t>，②</a:t>
            </a:r>
            <a:r>
              <a:rPr lang="en-US" altLang="zh-CN" dirty="0">
                <a:ea typeface="宋体" panose="02010600030101010101" pitchFamily="2" charset="-122"/>
                <a:sym typeface="+mn-lt"/>
              </a:rPr>
              <a:t>____</a:t>
            </a:r>
            <a:r>
              <a:rPr lang="zh-CN" altLang="en-US" dirty="0">
                <a:ea typeface="宋体" panose="02010600030101010101" pitchFamily="2" charset="-122"/>
                <a:sym typeface="+mn-lt"/>
              </a:rPr>
              <a:t>，③</a:t>
            </a:r>
            <a:r>
              <a:rPr lang="en-US" altLang="zh-CN" dirty="0">
                <a:ea typeface="宋体" panose="02010600030101010101" pitchFamily="2" charset="-122"/>
                <a:sym typeface="+mn-lt"/>
              </a:rPr>
              <a:t>____ </a:t>
            </a:r>
            <a:r>
              <a:rPr lang="zh-CN" altLang="en-US" dirty="0">
                <a:ea typeface="宋体" panose="02010600030101010101" pitchFamily="2" charset="-122"/>
                <a:sym typeface="+mn-lt"/>
              </a:rPr>
              <a:t>的特点。</a:t>
            </a:r>
          </a:p>
          <a:p>
            <a:pPr marL="457200" lvl="1" indent="0">
              <a:buNone/>
            </a:pPr>
            <a:r>
              <a:rPr lang="zh-CN" altLang="en-US" sz="2800" dirty="0">
                <a:ea typeface="宋体" panose="02010600030101010101" pitchFamily="2" charset="-122"/>
                <a:sym typeface="+mn-lt"/>
              </a:rPr>
              <a:t>① 某指令集中，只有两条指令能够访问内存。</a:t>
            </a:r>
          </a:p>
          <a:p>
            <a:pPr marL="457200" lvl="1" indent="0">
              <a:buNone/>
            </a:pPr>
            <a:r>
              <a:rPr lang="zh-CN" altLang="en-US" sz="2800" dirty="0">
                <a:ea typeface="宋体" panose="02010600030101010101" pitchFamily="2" charset="-122"/>
                <a:sym typeface="+mn-lt"/>
              </a:rPr>
              <a:t>② 某指令集中，指令的长度都是</a:t>
            </a: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4</a:t>
            </a:r>
            <a:r>
              <a:rPr lang="zh-CN" altLang="en-US" sz="2800" dirty="0">
                <a:ea typeface="宋体" panose="02010600030101010101" pitchFamily="2" charset="-122"/>
                <a:sym typeface="+mn-lt"/>
              </a:rPr>
              <a:t>字节。</a:t>
            </a:r>
          </a:p>
          <a:p>
            <a:pPr marL="457200" lvl="1" indent="0">
              <a:buNone/>
            </a:pPr>
            <a:r>
              <a:rPr lang="zh-CN" altLang="en-US" sz="2800" dirty="0">
                <a:ea typeface="宋体" panose="02010600030101010101" pitchFamily="2" charset="-122"/>
                <a:sym typeface="+mn-lt"/>
              </a:rPr>
              <a:t>③ 某指令集中，可以只利用一条指令完成字符串的复制，也可以只利用一条指令查找字符串中第一次出现字母</a:t>
            </a: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K</a:t>
            </a:r>
            <a:r>
              <a:rPr lang="zh-CN" altLang="en-US" sz="2800" dirty="0">
                <a:ea typeface="宋体" panose="02010600030101010101" pitchFamily="2" charset="-122"/>
                <a:sym typeface="+mn-lt"/>
              </a:rPr>
              <a:t>的位置。</a:t>
            </a:r>
          </a:p>
          <a:p>
            <a:pPr marL="457200" lvl="1" indent="0">
              <a:buNone/>
            </a:pP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A. CISC, CISC, CISC</a:t>
            </a:r>
          </a:p>
          <a:p>
            <a:pPr marL="457200" lvl="1" indent="0">
              <a:buNone/>
            </a:pP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B. RISC, RISC, CISC</a:t>
            </a:r>
          </a:p>
          <a:p>
            <a:pPr marL="457200" lvl="1" indent="0">
              <a:buNone/>
            </a:pP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C. RISC, CISC, RISC</a:t>
            </a:r>
          </a:p>
          <a:p>
            <a:pPr marL="457200" lvl="1" indent="0">
              <a:buNone/>
            </a:pPr>
            <a:r>
              <a:rPr lang="en-US" altLang="zh-CN" sz="2800" dirty="0">
                <a:ea typeface="宋体" panose="02010600030101010101" pitchFamily="2" charset="-122"/>
                <a:sym typeface="+mn-lt"/>
              </a:rPr>
              <a:t>D. CISC, RISC, RISC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70156" y="1937138"/>
            <a:ext cx="36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B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3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Principle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of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hardware design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Simplicity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Less hardware</a:t>
            </a:r>
          </a:p>
          <a:p>
            <a:pPr lvl="1"/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Different instructions share the same hardware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Performance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Higher throughput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Lower delay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479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306" y="0"/>
            <a:ext cx="4748694" cy="6858000"/>
          </a:xfrm>
        </p:spPr>
      </p:pic>
      <p:sp>
        <p:nvSpPr>
          <p:cNvPr id="5" name="矩形 4"/>
          <p:cNvSpPr/>
          <p:nvPr/>
        </p:nvSpPr>
        <p:spPr>
          <a:xfrm>
            <a:off x="593416" y="557000"/>
            <a:ext cx="68498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latin typeface="Arial" charset="0"/>
                <a:ea typeface="Arial" charset="0"/>
                <a:cs typeface="Arial" charset="0"/>
                <a:sym typeface="+mn-lt"/>
              </a:rPr>
              <a:t>Sequential Y86-64 Implementations</a:t>
            </a:r>
            <a:endParaRPr lang="zh-CN" altLang="en-US" sz="3200" dirty="0">
              <a:latin typeface="Arial" charset="0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93416" y="1536174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Five stages (FDEMW)</a:t>
            </a: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Fetch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Decode</a:t>
            </a: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Execute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Memory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2400" dirty="0">
              <a:solidFill>
                <a:srgbClr val="374151"/>
              </a:solidFill>
              <a:latin typeface="Arial" charset="0"/>
              <a:ea typeface="Arial" charset="0"/>
              <a:cs typeface="Arial" charset="0"/>
              <a:sym typeface="+mn-lt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err="1" smtClean="0">
                <a:solidFill>
                  <a:srgbClr val="374151"/>
                </a:solidFill>
                <a:latin typeface="Arial" charset="0"/>
                <a:ea typeface="Arial" charset="0"/>
                <a:cs typeface="Arial" charset="0"/>
                <a:sym typeface="+mn-lt"/>
              </a:rPr>
              <a:t>Writeback</a:t>
            </a:r>
            <a:endParaRPr lang="zh-CN" altLang="en-US" sz="2400" dirty="0">
              <a:latin typeface="Arial" charset="0"/>
              <a:ea typeface="Arial" charset="0"/>
              <a:cs typeface="Arial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5034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82810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3600" dirty="0" smtClean="0">
                <a:latin typeface="Arial" charset="0"/>
                <a:ea typeface="Arial" charset="0"/>
                <a:cs typeface="Arial" charset="0"/>
              </a:rPr>
              <a:t>Now, let’s take a look at particular instructions</a:t>
            </a:r>
            <a:endParaRPr kumimoji="1" lang="zh-CN" altLang="en-US" sz="3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65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aphicFrame>
        <p:nvGraphicFramePr>
          <p:cNvPr id="4" name="表格 5">
            <a:extLst>
              <a:ext uri="{FF2B5EF4-FFF2-40B4-BE49-F238E27FC236}">
                <a16:creationId xmlns="" xmlns:a16="http://schemas.microsoft.com/office/drawing/2014/main" id="{D4C1A0E7-6D9E-4CE4-6881-D84F7EDC6269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41466" y="0"/>
          <a:ext cx="11709068" cy="677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411">
                  <a:extLst>
                    <a:ext uri="{9D8B030D-6E8A-4147-A177-3AD203B41FA5}">
                      <a16:colId xmlns="" xmlns:a16="http://schemas.microsoft.com/office/drawing/2014/main" val="1535195118"/>
                    </a:ext>
                  </a:extLst>
                </a:gridCol>
                <a:gridCol w="1615044">
                  <a:extLst>
                    <a:ext uri="{9D8B030D-6E8A-4147-A177-3AD203B41FA5}">
                      <a16:colId xmlns="" xmlns:a16="http://schemas.microsoft.com/office/drawing/2014/main" val="4228339967"/>
                    </a:ext>
                  </a:extLst>
                </a:gridCol>
                <a:gridCol w="1508166">
                  <a:extLst>
                    <a:ext uri="{9D8B030D-6E8A-4147-A177-3AD203B41FA5}">
                      <a16:colId xmlns="" xmlns:a16="http://schemas.microsoft.com/office/drawing/2014/main" val="1731419148"/>
                    </a:ext>
                  </a:extLst>
                </a:gridCol>
                <a:gridCol w="2234088">
                  <a:extLst>
                    <a:ext uri="{9D8B030D-6E8A-4147-A177-3AD203B41FA5}">
                      <a16:colId xmlns="" xmlns:a16="http://schemas.microsoft.com/office/drawing/2014/main" val="3542800434"/>
                    </a:ext>
                  </a:extLst>
                </a:gridCol>
                <a:gridCol w="1677378">
                  <a:extLst>
                    <a:ext uri="{9D8B030D-6E8A-4147-A177-3AD203B41FA5}">
                      <a16:colId xmlns="" xmlns:a16="http://schemas.microsoft.com/office/drawing/2014/main" val="716062134"/>
                    </a:ext>
                  </a:extLst>
                </a:gridCol>
                <a:gridCol w="1828721">
                  <a:extLst>
                    <a:ext uri="{9D8B030D-6E8A-4147-A177-3AD203B41FA5}">
                      <a16:colId xmlns="" xmlns:a16="http://schemas.microsoft.com/office/drawing/2014/main" val="1029030322"/>
                    </a:ext>
                  </a:extLst>
                </a:gridCol>
                <a:gridCol w="1551260">
                  <a:extLst>
                    <a:ext uri="{9D8B030D-6E8A-4147-A177-3AD203B41FA5}">
                      <a16:colId xmlns="" xmlns:a16="http://schemas.microsoft.com/office/drawing/2014/main" val="10426857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Instruction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Fetch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Decode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Execute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Memory r/w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Writeback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 update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58449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cmovxx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rA; rB;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valE=valB+valA</a:t>
                      </a:r>
                      <a:endParaRPr lang="en" altLang="zh-CN" dirty="0">
                        <a:latin typeface="Garamond" panose="02020404030301010803" pitchFamily="18" charset="0"/>
                      </a:endParaRPr>
                    </a:p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cnd=Cond(CC,ifun)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if(cnd):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    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27083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irmov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valE=0+valC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10166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rmmov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dirty="0">
                          <a:latin typeface="Garamond" panose="02020404030301010803" pitchFamily="18" charset="0"/>
                        </a:rPr>
                        <a:t>[valE]=valA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4665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mrmov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rB; valC; valP=PC+10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</a:p>
                    <a:p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R[rA]=valM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97911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OP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rA; rB;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valB=R[rB]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valE=valA OP valB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Set CC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R[rB]=valE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70707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jxx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ifun; valC; valP=PC+9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cnd=Cond(CC,ifun)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PC=cnd?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valC : 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61864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call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valC; valP=PC+9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valE=valB+(-8)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PC=valC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36068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ret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valA=R[%rsp]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valE=valB+8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[valA]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PC=valM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66406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push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valA=R[rA]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valE=valB+(-8)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[valE]=valA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R[%rsp]=valE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66091739"/>
                  </a:ext>
                </a:extLst>
              </a:tr>
              <a:tr h="161834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pop</a:t>
                      </a:r>
                      <a:endParaRPr lang="zh-CN" altLang="en-US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rA; valP=PC+2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valA=R[%rsp]</a:t>
                      </a:r>
                    </a:p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valB=R[%rsp]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valE=valB+8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valM=M</a:t>
                      </a:r>
                      <a:r>
                        <a:rPr lang="en-US" altLang="zh-CN" baseline="-25000" dirty="0">
                          <a:latin typeface="Garamond" panose="02020404030301010803" pitchFamily="18" charset="0"/>
                        </a:rPr>
                        <a:t>8</a:t>
                      </a:r>
                      <a:r>
                        <a:rPr lang="en-US" altLang="zh-CN" baseline="0" dirty="0">
                          <a:latin typeface="Garamond" panose="02020404030301010803" pitchFamily="18" charset="0"/>
                        </a:rPr>
                        <a:t>[valA]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R[%rsp]=valE</a:t>
                      </a:r>
                    </a:p>
                    <a:p>
                      <a:r>
                        <a:rPr lang="en" altLang="zh-CN" dirty="0">
                          <a:latin typeface="Garamond" panose="02020404030301010803" pitchFamily="18" charset="0"/>
                        </a:rPr>
                        <a:t>R[rA]=valM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Garamond" panose="02020404030301010803" pitchFamily="18" charset="0"/>
                        </a:rPr>
                        <a:t>PC=valP</a:t>
                      </a:r>
                      <a:endParaRPr lang="zh-CN" alt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12892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3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Points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worth noting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Remember what each state does!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Remember the meaning of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rA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rB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valA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valB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valC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valE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valM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Note the order of some instruction (think of: push %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rsp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&amp; pop %</a:t>
            </a: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rsp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Use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'</a:t>
            </a:r>
            <a:r>
              <a:rPr lang="en-US" altLang="zh-CN" dirty="0" err="1" smtClean="0">
                <a:latin typeface="Arial" charset="0"/>
                <a:ea typeface="Arial" charset="0"/>
                <a:cs typeface="Arial" charset="0"/>
              </a:rPr>
              <a:t>cond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,' '</a:t>
            </a:r>
            <a:r>
              <a:rPr lang="en-US" altLang="zh-CN" dirty="0" err="1">
                <a:latin typeface="Arial" charset="0"/>
                <a:ea typeface="Arial" charset="0"/>
                <a:cs typeface="Arial" charset="0"/>
              </a:rPr>
              <a:t>cnd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,' and 'CC' in the correct format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9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(2020)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58903" y="0"/>
            <a:ext cx="6033097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329375" y="1779687"/>
            <a:ext cx="2418735" cy="60955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94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Hardware structure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38200" y="1825625"/>
            <a:ext cx="6123039" cy="4351338"/>
          </a:xfrm>
        </p:spPr>
        <p:txBody>
          <a:bodyPr/>
          <a:lstStyle/>
          <a:p>
            <a:r>
              <a:rPr kumimoji="1" lang="en-US" altLang="zh-CN" dirty="0" smtClean="0"/>
              <a:t>Notice the color of different units</a:t>
            </a:r>
          </a:p>
          <a:p>
            <a:pPr lvl="1"/>
            <a:r>
              <a:rPr kumimoji="1" lang="en-US" altLang="zh-CN" dirty="0" smtClean="0"/>
              <a:t>Blue, gray and white</a:t>
            </a:r>
          </a:p>
          <a:p>
            <a:pPr lvl="1"/>
            <a:endParaRPr kumimoji="1" lang="en-US" altLang="zh-CN" dirty="0" smtClean="0"/>
          </a:p>
          <a:p>
            <a:r>
              <a:rPr kumimoji="1" lang="en-US" altLang="zh-CN" dirty="0" smtClean="0"/>
              <a:t> Five stages </a:t>
            </a:r>
          </a:p>
          <a:p>
            <a:endParaRPr kumimoji="1" lang="en-US" altLang="zh-CN" dirty="0"/>
          </a:p>
          <a:p>
            <a:r>
              <a:rPr kumimoji="1" lang="en-US" altLang="zh-CN" dirty="0" smtClean="0"/>
              <a:t>Note the relationship between </a:t>
            </a:r>
            <a:r>
              <a:rPr kumimoji="1" lang="en-US" altLang="zh-CN" dirty="0" err="1"/>
              <a:t>d</a:t>
            </a:r>
            <a:r>
              <a:rPr kumimoji="1" lang="en-US" altLang="zh-CN" dirty="0" err="1" smtClean="0"/>
              <a:t>atapath</a:t>
            </a:r>
            <a:r>
              <a:rPr kumimoji="1" lang="en-US" altLang="zh-CN" dirty="0" smtClean="0"/>
              <a:t> &amp; control logic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HCL only describes the control logic</a:t>
            </a:r>
            <a:endParaRPr kumimoji="1" lang="en-US" altLang="zh-CN" dirty="0"/>
          </a:p>
          <a:p>
            <a:endParaRPr kumimoji="1"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48" y="-1"/>
            <a:ext cx="4862052" cy="689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1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 smtClean="0">
                <a:latin typeface="Arial" charset="0"/>
                <a:ea typeface="Arial" charset="0"/>
                <a:cs typeface="Arial" charset="0"/>
              </a:rPr>
              <a:t>Combinational Circuit &amp; Sequential Circuit</a:t>
            </a:r>
            <a:endParaRPr kumimoji="1" lang="zh-CN" altLang="en-US" sz="4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Combinational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does not require any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sequencing or control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values propagate through a network of logic gates whenever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the inputs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change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Sequential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</a:t>
            </a: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controlled via a single clock signal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Triggered by a clock transition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880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Examples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Combinational Circuit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or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Sequential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Circuit?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Register files?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Data memory?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ALU?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CC?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Instruction memory?</a:t>
            </a:r>
          </a:p>
          <a:p>
            <a:pPr lvl="1"/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PC?</a:t>
            </a:r>
          </a:p>
          <a:p>
            <a:pPr lvl="1"/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664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Buffer Overflow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451" y="2325099"/>
            <a:ext cx="5232400" cy="2349500"/>
          </a:xfrm>
        </p:spPr>
      </p:pic>
      <p:sp>
        <p:nvSpPr>
          <p:cNvPr id="6" name="矩形 5"/>
          <p:cNvSpPr/>
          <p:nvPr/>
        </p:nvSpPr>
        <p:spPr>
          <a:xfrm>
            <a:off x="587476" y="1690688"/>
            <a:ext cx="630001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No Boundary Checks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Invalid array references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800" dirty="0">
              <a:solidFill>
                <a:srgbClr val="374151"/>
              </a:solidFill>
              <a:ea typeface="Arial" charset="0"/>
              <a:cs typeface="Arial" charset="0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Unchecked Copy Operations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Unchecked </a:t>
            </a:r>
            <a:r>
              <a:rPr lang="en-US" altLang="zh-CN" sz="2800" dirty="0" err="1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strcpy</a:t>
            </a: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, </a:t>
            </a:r>
            <a:r>
              <a:rPr lang="en-US" altLang="zh-CN" sz="2800" dirty="0" err="1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strcat</a:t>
            </a: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, </a:t>
            </a:r>
            <a:r>
              <a:rPr lang="mr-IN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……</a:t>
            </a:r>
            <a:endParaRPr lang="en-US" altLang="zh-CN" sz="2800" dirty="0">
              <a:solidFill>
                <a:srgbClr val="374151"/>
              </a:solidFill>
              <a:ea typeface="Arial" charset="0"/>
              <a:cs typeface="Arial" charset="0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sz="2800" dirty="0">
              <a:solidFill>
                <a:srgbClr val="374151"/>
              </a:solidFill>
              <a:ea typeface="Arial" charset="0"/>
              <a:cs typeface="Arial" charset="0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Input Validation Issues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Unchecked gets, </a:t>
            </a:r>
            <a:r>
              <a:rPr lang="en-US" altLang="zh-CN" sz="2800" dirty="0" err="1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scanf</a:t>
            </a:r>
            <a:r>
              <a:rPr lang="en-US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, </a:t>
            </a:r>
            <a:r>
              <a:rPr lang="en-US" altLang="zh-CN" sz="2800" dirty="0" err="1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cin</a:t>
            </a:r>
            <a:r>
              <a:rPr lang="mr-IN" altLang="zh-CN" sz="2800" dirty="0">
                <a:solidFill>
                  <a:srgbClr val="374151"/>
                </a:solidFill>
                <a:ea typeface="Arial" charset="0"/>
                <a:cs typeface="Arial" charset="0"/>
                <a:sym typeface="+mn-lt"/>
              </a:rPr>
              <a:t>……</a:t>
            </a:r>
            <a:endParaRPr lang="en-US" altLang="zh-CN" sz="2800" i="0" u="none" strike="noStrike" dirty="0">
              <a:solidFill>
                <a:srgbClr val="374151"/>
              </a:solidFill>
              <a:effectLst/>
              <a:ea typeface="Arial" charset="0"/>
              <a:cs typeface="Arial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197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Example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701" y="0"/>
            <a:ext cx="5109299" cy="6908662"/>
          </a:xfrm>
        </p:spPr>
      </p:pic>
      <p:sp>
        <p:nvSpPr>
          <p:cNvPr id="5" name="文本框 4"/>
          <p:cNvSpPr txBox="1"/>
          <p:nvPr/>
        </p:nvSpPr>
        <p:spPr>
          <a:xfrm>
            <a:off x="838200" y="1690688"/>
            <a:ext cx="562506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State are updated as clock rises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CC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DMEM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Register file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PC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sz="28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The output of combinational logic just </a:t>
            </a: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changes </a:t>
            </a:r>
            <a:r>
              <a:rPr kumimoji="1" lang="en-US" altLang="zh-CN" sz="2800" dirty="0" smtClean="0">
                <a:latin typeface="Arial" charset="0"/>
                <a:ea typeface="Arial" charset="0"/>
                <a:cs typeface="Arial" charset="0"/>
              </a:rPr>
              <a:t>as their inputs change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ALU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Memory reads</a:t>
            </a:r>
          </a:p>
        </p:txBody>
      </p:sp>
    </p:spTree>
    <p:extLst>
      <p:ext uri="{BB962C8B-B14F-4D97-AF65-F5344CB8AC3E}">
        <p14:creationId xmlns:p14="http://schemas.microsoft.com/office/powerpoint/2010/main" val="47201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CA5769A-92E6-2F46-6270-989D2E6E8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Garamond" panose="02020404030301010803" pitchFamily="18" charset="0"/>
              </a:rPr>
              <a:t>Make it better?</a:t>
            </a:r>
            <a:endParaRPr kumimoji="1" lang="zh-CN" altLang="en-US" dirty="0">
              <a:latin typeface="Garamond" panose="02020404030301010803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6B334D68-EBE6-658F-108E-2B4098E8D8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>
                <a:latin typeface="Garamond" panose="02020404030301010803" pitchFamily="18" charset="0"/>
              </a:rPr>
              <a:t>One clock cycle take too long time; </a:t>
            </a:r>
          </a:p>
          <a:p>
            <a:r>
              <a:rPr kumimoji="1" lang="en-US" altLang="zh-CN" dirty="0">
                <a:latin typeface="Garamond" panose="02020404030301010803" pitchFamily="18" charset="0"/>
              </a:rPr>
              <a:t>Most parts of the processor are idle at most time in one cycle; </a:t>
            </a:r>
            <a:endParaRPr kumimoji="1" lang="zh-CN" alt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4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Buffer overflow</a:t>
            </a:r>
            <a:r>
              <a:rPr kumimoji="1" lang="zh-CN" altLang="en-US" dirty="0">
                <a:latin typeface="+mn-lt"/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--</a:t>
            </a:r>
            <a:r>
              <a:rPr kumimoji="1" lang="zh-CN" altLang="en-US" dirty="0">
                <a:latin typeface="+mn-lt"/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>
                <a:latin typeface="+mn-lt"/>
                <a:ea typeface="Arial" charset="0"/>
                <a:cs typeface="Arial" charset="0"/>
                <a:sym typeface="+mn-lt"/>
              </a:rPr>
              <a:t>solutions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459361" cy="3749266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ea typeface="Arial" charset="0"/>
                <a:cs typeface="Arial" charset="0"/>
                <a:sym typeface="+mn-lt"/>
              </a:rPr>
              <a:t>Use</a:t>
            </a:r>
            <a:r>
              <a:rPr lang="zh-CN" altLang="en-US" dirty="0">
                <a:ea typeface="Arial" charset="0"/>
                <a:cs typeface="Arial" charset="0"/>
                <a:sym typeface="+mn-lt"/>
              </a:rPr>
              <a:t> </a:t>
            </a:r>
            <a:r>
              <a:rPr lang="en-US" altLang="zh-CN" dirty="0">
                <a:ea typeface="Arial" charset="0"/>
                <a:cs typeface="Arial" charset="0"/>
                <a:sym typeface="+mn-lt"/>
              </a:rPr>
              <a:t>safe functions</a:t>
            </a:r>
          </a:p>
          <a:p>
            <a:endParaRPr lang="en-US" altLang="zh-CN" dirty="0">
              <a:ea typeface="Arial" charset="0"/>
              <a:cs typeface="Arial" charset="0"/>
              <a:sym typeface="+mn-lt"/>
            </a:endParaRPr>
          </a:p>
          <a:p>
            <a:r>
              <a:rPr lang="en-US" altLang="zh-CN" dirty="0">
                <a:ea typeface="Arial" charset="0"/>
                <a:cs typeface="Arial" charset="0"/>
                <a:sym typeface="+mn-lt"/>
              </a:rPr>
              <a:t>Prevent code execution on the stack.</a:t>
            </a:r>
          </a:p>
          <a:p>
            <a:endParaRPr lang="en-US" altLang="zh-CN" dirty="0">
              <a:ea typeface="Arial" charset="0"/>
              <a:cs typeface="Arial" charset="0"/>
              <a:sym typeface="+mn-lt"/>
            </a:endParaRPr>
          </a:p>
          <a:p>
            <a:r>
              <a:rPr lang="en-US" altLang="zh-CN" dirty="0">
                <a:ea typeface="Arial" charset="0"/>
                <a:cs typeface="Arial" charset="0"/>
                <a:sym typeface="+mn-lt"/>
              </a:rPr>
              <a:t>stack </a:t>
            </a:r>
            <a:r>
              <a:rPr lang="en-US" altLang="zh-CN" dirty="0" smtClean="0">
                <a:ea typeface="Arial" charset="0"/>
                <a:cs typeface="Arial" charset="0"/>
                <a:sym typeface="+mn-lt"/>
              </a:rPr>
              <a:t>randomization(ASLR</a:t>
            </a:r>
            <a:r>
              <a:rPr lang="en-US" altLang="zh-CN" dirty="0" smtClean="0">
                <a:ea typeface="Arial" charset="0"/>
                <a:cs typeface="Arial" charset="0"/>
                <a:sym typeface="+mn-lt"/>
              </a:rPr>
              <a:t>)</a:t>
            </a:r>
            <a:endParaRPr lang="en-US" altLang="zh-CN" dirty="0">
              <a:ea typeface="Arial" charset="0"/>
              <a:cs typeface="Arial" charset="0"/>
              <a:sym typeface="+mn-lt"/>
            </a:endParaRPr>
          </a:p>
          <a:p>
            <a:endParaRPr lang="en-US" altLang="zh-CN" dirty="0">
              <a:ea typeface="Arial" charset="0"/>
              <a:cs typeface="Arial" charset="0"/>
              <a:sym typeface="+mn-lt"/>
            </a:endParaRPr>
          </a:p>
          <a:p>
            <a:r>
              <a:rPr lang="en-US" altLang="zh-CN" dirty="0">
                <a:ea typeface="Arial" charset="0"/>
                <a:cs typeface="Arial" charset="0"/>
                <a:sym typeface="+mn-lt"/>
              </a:rPr>
              <a:t>Utilize stack canaries</a:t>
            </a:r>
          </a:p>
          <a:p>
            <a:endParaRPr kumimoji="1" lang="en-US" altLang="zh-CN" dirty="0">
              <a:sym typeface="+mn-lt"/>
            </a:endParaRPr>
          </a:p>
          <a:p>
            <a:endParaRPr kumimoji="1" lang="zh-CN" altLang="en-US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8200" y="5709828"/>
            <a:ext cx="10515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ea typeface="Arial" charset="0"/>
                <a:cs typeface="Arial" charset="0"/>
                <a:sym typeface="+mn-lt"/>
              </a:rPr>
              <a:t>Hardware, OS and compiler provide all sorts of protection, but you should write your code carefully to avoid unsafety in your program!</a:t>
            </a:r>
            <a:endParaRPr kumimoji="1" lang="zh-CN" altLang="en-US" sz="2400" dirty="0">
              <a:ea typeface="Arial" charset="0"/>
              <a:cs typeface="Arial" charset="0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790" y="2730555"/>
            <a:ext cx="4727097" cy="21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2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Arial" charset="0"/>
                <a:cs typeface="Arial" charset="0"/>
                <a:sym typeface="+mn-lt"/>
              </a:rPr>
              <a:t>Variable-Size Stack Frames</a:t>
            </a:r>
            <a:endParaRPr kumimoji="1"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Used</a:t>
            </a:r>
            <a:r>
              <a:rPr kumimoji="1" lang="zh-CN" altLang="en-US" dirty="0">
                <a:ea typeface="Arial" charset="0"/>
                <a:cs typeface="Arial" charset="0"/>
                <a:sym typeface="+mn-lt"/>
              </a:rPr>
              <a:t> </a:t>
            </a:r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in variable size array</a:t>
            </a:r>
          </a:p>
          <a:p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Use the frame pointer %</a:t>
            </a:r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rbp</a:t>
            </a:r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pPr lvl="1"/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So that we can easily restore %</a:t>
            </a:r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rsp</a:t>
            </a:r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pPr lvl="1"/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Leave instruction</a:t>
            </a:r>
          </a:p>
          <a:p>
            <a:pPr lvl="1"/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Equivalent to</a:t>
            </a:r>
          </a:p>
          <a:p>
            <a:pPr lvl="2"/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movq</a:t>
            </a:r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  %</a:t>
            </a:r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rbp</a:t>
            </a:r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, %</a:t>
            </a:r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rsp</a:t>
            </a:r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pPr lvl="2"/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popq</a:t>
            </a:r>
            <a:r>
              <a:rPr kumimoji="1" lang="en-US" altLang="zh-CN" dirty="0">
                <a:ea typeface="Arial" charset="0"/>
                <a:cs typeface="Arial" charset="0"/>
                <a:sym typeface="+mn-lt"/>
              </a:rPr>
              <a:t>   %</a:t>
            </a:r>
            <a:r>
              <a:rPr kumimoji="1" lang="en-US" altLang="zh-CN" dirty="0" err="1">
                <a:ea typeface="Arial" charset="0"/>
                <a:cs typeface="Arial" charset="0"/>
                <a:sym typeface="+mn-lt"/>
              </a:rPr>
              <a:t>rbp</a:t>
            </a:r>
            <a:endParaRPr kumimoji="1" lang="en-US" altLang="zh-CN" dirty="0">
              <a:ea typeface="Arial" charset="0"/>
              <a:cs typeface="Arial" charset="0"/>
              <a:sym typeface="+mn-lt"/>
            </a:endParaRPr>
          </a:p>
          <a:p>
            <a:endParaRPr kumimoji="1" lang="en-US" altLang="zh-CN" dirty="0">
              <a:sym typeface="+mn-lt"/>
            </a:endParaRPr>
          </a:p>
          <a:p>
            <a:endParaRPr kumimoji="1" lang="zh-CN" altLang="en-US" dirty="0"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244" y="1446748"/>
            <a:ext cx="3943555" cy="19203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291" y="3502025"/>
            <a:ext cx="3537155" cy="324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5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="" xmlns:a16="http://schemas.microsoft.com/office/drawing/2014/main" id="{9915CA67-503D-48E6-990E-92D11C998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02902" y="1053714"/>
            <a:ext cx="8308259" cy="5461668"/>
          </a:xfrm>
        </p:spPr>
      </p:pic>
      <p:sp>
        <p:nvSpPr>
          <p:cNvPr id="3" name="标题 2">
            <a:extLst>
              <a:ext uri="{FF2B5EF4-FFF2-40B4-BE49-F238E27FC236}">
                <a16:creationId xmlns="" xmlns:a16="http://schemas.microsoft.com/office/drawing/2014/main" id="{5D03D47F-4472-447D-A180-0BC8C4E3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232" y="18814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Arial" charset="0"/>
                <a:cs typeface="Arial" charset="0"/>
                <a:sym typeface="+mn-lt"/>
              </a:rPr>
              <a:t>Memory Layout</a:t>
            </a:r>
            <a:endParaRPr lang="zh-CN" altLang="en-US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E62ACF48-39AE-4981-8560-5A88C239A3FC}"/>
              </a:ext>
            </a:extLst>
          </p:cNvPr>
          <p:cNvSpPr txBox="1"/>
          <p:nvPr/>
        </p:nvSpPr>
        <p:spPr>
          <a:xfrm>
            <a:off x="8170127" y="407383"/>
            <a:ext cx="1375317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ym typeface="+mn-lt"/>
              </a:rPr>
              <a:t>Kernel</a:t>
            </a:r>
            <a:br>
              <a:rPr lang="en-US" altLang="zh-CN" dirty="0">
                <a:sym typeface="+mn-lt"/>
              </a:rPr>
            </a:br>
            <a:r>
              <a:rPr lang="en-US" altLang="zh-CN" dirty="0">
                <a:sym typeface="+mn-lt"/>
              </a:rPr>
              <a:t>Space</a:t>
            </a:r>
            <a:endParaRPr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8864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sym typeface="+mn-lt"/>
              </a:rPr>
              <a:t>End of chapter 3</a:t>
            </a:r>
            <a:endParaRPr kumimoji="1" lang="zh-CN" altLang="en-US" dirty="0">
              <a:latin typeface="+mn-lt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sym typeface="+mn-lt"/>
              </a:rPr>
              <a:t>ANY QUESTIONS?</a:t>
            </a:r>
            <a:endParaRPr kumimoji="1" lang="zh-CN" altLang="en-US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346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76" y="151641"/>
            <a:ext cx="10515600" cy="1325563"/>
          </a:xfrm>
        </p:spPr>
        <p:txBody>
          <a:bodyPr/>
          <a:lstStyle/>
          <a:p>
            <a:r>
              <a:rPr kumimoji="1" lang="en-US" altLang="zh-CN" b="1" dirty="0">
                <a:latin typeface="+mn-lt"/>
                <a:ea typeface="Arial" charset="0"/>
                <a:cs typeface="Arial" charset="0"/>
                <a:sym typeface="+mn-lt"/>
              </a:rPr>
              <a:t>Overview</a:t>
            </a:r>
            <a:endParaRPr kumimoji="1" lang="zh-CN" altLang="en-US" b="1" dirty="0">
              <a:latin typeface="+mn-lt"/>
              <a:ea typeface="Arial" charset="0"/>
              <a:cs typeface="Arial" charset="0"/>
              <a:sym typeface="+mn-lt"/>
            </a:endParaRPr>
          </a:p>
        </p:txBody>
      </p:sp>
      <p:sp>
        <p:nvSpPr>
          <p:cNvPr id="4" name="object 14"/>
          <p:cNvSpPr txBox="1"/>
          <p:nvPr/>
        </p:nvSpPr>
        <p:spPr>
          <a:xfrm>
            <a:off x="1045465" y="1432199"/>
            <a:ext cx="2848110" cy="825226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2930"/>
              </a:lnSpc>
              <a:spcBef>
                <a:spcPts val="635"/>
              </a:spcBef>
            </a:pPr>
            <a:r>
              <a:rPr sz="2400" b="1" spc="-240" dirty="0">
                <a:solidFill>
                  <a:srgbClr val="394D57"/>
                </a:solidFill>
                <a:cs typeface="Arial"/>
                <a:sym typeface="+mn-lt"/>
              </a:rPr>
              <a:t>High</a:t>
            </a:r>
            <a:r>
              <a:rPr sz="2400" b="1" spc="-130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sz="2400" b="1" spc="-250" dirty="0">
                <a:solidFill>
                  <a:srgbClr val="394D57"/>
                </a:solidFill>
                <a:cs typeface="Arial"/>
                <a:sym typeface="+mn-lt"/>
              </a:rPr>
              <a:t>Level</a:t>
            </a:r>
            <a:r>
              <a:rPr sz="2400" b="1" spc="-10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sz="2400" b="1" spc="-295" dirty="0">
                <a:solidFill>
                  <a:srgbClr val="394D57"/>
                </a:solidFill>
                <a:cs typeface="Arial"/>
                <a:sym typeface="+mn-lt"/>
              </a:rPr>
              <a:t>Language </a:t>
            </a:r>
            <a:r>
              <a:rPr sz="2400" b="1" spc="-235" dirty="0">
                <a:solidFill>
                  <a:srgbClr val="394D57"/>
                </a:solidFill>
                <a:cs typeface="Arial"/>
                <a:sym typeface="+mn-lt"/>
              </a:rPr>
              <a:t>Program</a:t>
            </a:r>
            <a:r>
              <a:rPr sz="2400" b="1" spc="-15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sz="2400" b="1" spc="-125" dirty="0">
                <a:solidFill>
                  <a:srgbClr val="394D57"/>
                </a:solidFill>
                <a:cs typeface="Arial"/>
                <a:sym typeface="+mn-lt"/>
              </a:rPr>
              <a:t>(e.g.,</a:t>
            </a:r>
            <a:r>
              <a:rPr sz="2400" b="1" spc="-9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sz="2400" b="1" spc="-320" dirty="0">
                <a:solidFill>
                  <a:srgbClr val="394D57"/>
                </a:solidFill>
                <a:cs typeface="Arial"/>
                <a:sym typeface="+mn-lt"/>
              </a:rPr>
              <a:t>C)</a:t>
            </a:r>
            <a:endParaRPr sz="2400" dirty="0">
              <a:cs typeface="Arial"/>
              <a:sym typeface="+mn-lt"/>
            </a:endParaRPr>
          </a:p>
        </p:txBody>
      </p:sp>
      <p:sp>
        <p:nvSpPr>
          <p:cNvPr id="9" name="object 35"/>
          <p:cNvSpPr txBox="1"/>
          <p:nvPr/>
        </p:nvSpPr>
        <p:spPr>
          <a:xfrm>
            <a:off x="7783972" y="1246001"/>
            <a:ext cx="1560769" cy="844270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temp</a:t>
            </a:r>
            <a:r>
              <a:rPr sz="1600" b="1" kern="0" spc="5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=</a:t>
            </a:r>
            <a:r>
              <a:rPr sz="1600" b="1" kern="0" spc="5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v[k]; </a:t>
            </a:r>
            <a:endParaRPr lang="en-US" sz="1600" b="1" kern="0" spc="-10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v[k]</a:t>
            </a:r>
            <a:r>
              <a:rPr sz="1600" b="1" kern="0" spc="5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=</a:t>
            </a:r>
            <a:r>
              <a:rPr sz="1600" b="1" kern="0" spc="5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v[k+1]; </a:t>
            </a:r>
            <a:endParaRPr lang="en-US" sz="1600" b="1" kern="0" spc="-10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v[k+1]</a:t>
            </a:r>
            <a:r>
              <a:rPr sz="1600" b="1" kern="0" spc="7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=</a:t>
            </a:r>
            <a:r>
              <a:rPr sz="1600" b="1" kern="0" spc="45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temp</a:t>
            </a:r>
            <a:r>
              <a:rPr sz="1900" b="1" kern="0" spc="-10" dirty="0">
                <a:solidFill>
                  <a:srgbClr val="FFFFFF"/>
                </a:solidFill>
                <a:cs typeface="Courier New"/>
                <a:sym typeface="+mn-lt"/>
              </a:rPr>
              <a:t>;</a:t>
            </a:r>
            <a:endParaRPr sz="1900" kern="0" dirty="0">
              <a:solidFill>
                <a:sysClr val="windowText" lastClr="000000"/>
              </a:solidFill>
              <a:cs typeface="Courier New"/>
              <a:sym typeface="+mn-lt"/>
            </a:endParaRPr>
          </a:p>
        </p:txBody>
      </p:sp>
      <p:sp>
        <p:nvSpPr>
          <p:cNvPr id="12" name="object 14"/>
          <p:cNvSpPr txBox="1"/>
          <p:nvPr/>
        </p:nvSpPr>
        <p:spPr>
          <a:xfrm>
            <a:off x="1045464" y="2564540"/>
            <a:ext cx="3954239" cy="825226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2930"/>
              </a:lnSpc>
              <a:spcBef>
                <a:spcPts val="635"/>
              </a:spcBef>
            </a:pPr>
            <a:r>
              <a:rPr lang="en-US" sz="2400" b="1" spc="-240" dirty="0">
                <a:solidFill>
                  <a:srgbClr val="394D57"/>
                </a:solidFill>
                <a:cs typeface="Arial"/>
                <a:sym typeface="+mn-lt"/>
              </a:rPr>
              <a:t>Assembly </a:t>
            </a:r>
            <a:r>
              <a:rPr sz="2400" b="1" spc="-295" dirty="0">
                <a:solidFill>
                  <a:srgbClr val="394D57"/>
                </a:solidFill>
                <a:cs typeface="Arial"/>
                <a:sym typeface="+mn-lt"/>
              </a:rPr>
              <a:t>Language </a:t>
            </a:r>
            <a:r>
              <a:rPr sz="2400" b="1" spc="-235" dirty="0">
                <a:solidFill>
                  <a:srgbClr val="394D57"/>
                </a:solidFill>
                <a:cs typeface="Arial"/>
                <a:sym typeface="+mn-lt"/>
              </a:rPr>
              <a:t>Program</a:t>
            </a:r>
            <a:r>
              <a:rPr sz="2400" b="1" spc="-15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sz="2400" b="1" spc="-125" dirty="0">
                <a:solidFill>
                  <a:srgbClr val="394D57"/>
                </a:solidFill>
                <a:cs typeface="Arial"/>
                <a:sym typeface="+mn-lt"/>
              </a:rPr>
              <a:t>(e.g.,</a:t>
            </a:r>
            <a:r>
              <a:rPr sz="2400" b="1" spc="-9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sz="2400" b="1" spc="-320" dirty="0">
                <a:solidFill>
                  <a:srgbClr val="394D57"/>
                </a:solidFill>
                <a:cs typeface="Arial"/>
                <a:sym typeface="+mn-lt"/>
              </a:rPr>
              <a:t>x86, RISC-V</a:t>
            </a:r>
            <a:r>
              <a:rPr sz="2400" b="1" spc="-320" dirty="0">
                <a:solidFill>
                  <a:srgbClr val="394D57"/>
                </a:solidFill>
                <a:cs typeface="Arial"/>
                <a:sym typeface="+mn-lt"/>
              </a:rPr>
              <a:t>)</a:t>
            </a:r>
            <a:endParaRPr sz="2400" dirty="0">
              <a:cs typeface="Arial"/>
              <a:sym typeface="+mn-lt"/>
            </a:endParaRPr>
          </a:p>
        </p:txBody>
      </p:sp>
      <p:sp>
        <p:nvSpPr>
          <p:cNvPr id="13" name="object 35"/>
          <p:cNvSpPr txBox="1"/>
          <p:nvPr/>
        </p:nvSpPr>
        <p:spPr>
          <a:xfrm>
            <a:off x="7391830" y="2350266"/>
            <a:ext cx="3114321" cy="1090748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movl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	0(%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rdi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), 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eax</a:t>
            </a:r>
            <a:endParaRPr lang="en-US" sz="1600" b="1" kern="0" spc="-10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movl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	4(%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rdi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), 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edx</a:t>
            </a:r>
            <a:endParaRPr lang="en-US" sz="1600" b="1" kern="0" spc="-10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movl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	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edx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, 0(%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rdi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)</a:t>
            </a: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movl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	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eax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, 4(%</a:t>
            </a:r>
            <a:r>
              <a:rPr lang="en-US" sz="1600" b="1" kern="0" spc="-10" dirty="0" err="1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rdi</a:t>
            </a:r>
            <a:r>
              <a:rPr lang="en-US" sz="1600" b="1" kern="0" spc="-10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)</a:t>
            </a:r>
            <a:endParaRPr sz="1600" kern="0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7476" y="3655971"/>
            <a:ext cx="4794898" cy="836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" marR="1209040">
              <a:lnSpc>
                <a:spcPts val="2930"/>
              </a:lnSpc>
              <a:spcBef>
                <a:spcPts val="55"/>
              </a:spcBef>
              <a:tabLst>
                <a:tab pos="1508760" algn="l"/>
              </a:tabLst>
            </a:pPr>
            <a:r>
              <a:rPr lang="en-US" altLang="zh-CN" sz="2400" b="1" spc="-10" dirty="0">
                <a:solidFill>
                  <a:srgbClr val="394D57"/>
                </a:solidFill>
                <a:cs typeface="Arial"/>
                <a:sym typeface="+mn-lt"/>
              </a:rPr>
              <a:t>Machine </a:t>
            </a:r>
            <a:r>
              <a:rPr lang="en-US" altLang="zh-CN" sz="2400" b="1" spc="-295" dirty="0">
                <a:solidFill>
                  <a:srgbClr val="394D57"/>
                </a:solidFill>
                <a:cs typeface="Arial"/>
                <a:sym typeface="+mn-lt"/>
              </a:rPr>
              <a:t>Language  </a:t>
            </a:r>
            <a:r>
              <a:rPr lang="en-US" altLang="zh-CN" sz="2400" b="1" spc="-235" dirty="0">
                <a:solidFill>
                  <a:srgbClr val="394D57"/>
                </a:solidFill>
                <a:cs typeface="Arial"/>
                <a:sym typeface="+mn-lt"/>
              </a:rPr>
              <a:t>Program</a:t>
            </a:r>
            <a:r>
              <a:rPr lang="en-US" altLang="zh-CN" sz="2400" b="1" spc="-145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280" dirty="0">
                <a:solidFill>
                  <a:srgbClr val="394D57"/>
                </a:solidFill>
                <a:cs typeface="Arial"/>
                <a:sym typeface="+mn-lt"/>
              </a:rPr>
              <a:t>(e.g., x86, RISC-</a:t>
            </a:r>
            <a:r>
              <a:rPr lang="en-US" altLang="zh-CN" sz="2400" b="1" spc="-25" dirty="0">
                <a:solidFill>
                  <a:srgbClr val="394D57"/>
                </a:solidFill>
                <a:cs typeface="Arial"/>
                <a:sym typeface="+mn-lt"/>
              </a:rPr>
              <a:t>V)</a:t>
            </a:r>
            <a:endParaRPr lang="en-US" altLang="zh-CN" sz="2400" dirty="0">
              <a:cs typeface="Arial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27476" y="4731372"/>
            <a:ext cx="4190213" cy="956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altLang="zh-CN" sz="2400" b="1" spc="-170" dirty="0">
                <a:solidFill>
                  <a:srgbClr val="394D57"/>
                </a:solidFill>
                <a:cs typeface="Arial"/>
                <a:sym typeface="+mn-lt"/>
              </a:rPr>
              <a:t>Hardware</a:t>
            </a:r>
            <a:r>
              <a:rPr lang="en-US" altLang="zh-CN" sz="2400" b="1" spc="-120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180" dirty="0">
                <a:solidFill>
                  <a:srgbClr val="394D57"/>
                </a:solidFill>
                <a:cs typeface="Arial"/>
                <a:sym typeface="+mn-lt"/>
              </a:rPr>
              <a:t>Architecture</a:t>
            </a:r>
            <a:r>
              <a:rPr lang="en-US" altLang="zh-CN" sz="2400" b="1" spc="-130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175" dirty="0">
                <a:solidFill>
                  <a:srgbClr val="394D57"/>
                </a:solidFill>
                <a:cs typeface="Arial"/>
                <a:sym typeface="+mn-lt"/>
              </a:rPr>
              <a:t>Description </a:t>
            </a:r>
            <a:r>
              <a:rPr lang="en-US" altLang="zh-CN" sz="2400" b="1" spc="-125" dirty="0">
                <a:solidFill>
                  <a:srgbClr val="394D57"/>
                </a:solidFill>
                <a:cs typeface="Arial"/>
                <a:sym typeface="+mn-lt"/>
              </a:rPr>
              <a:t>(e.g.,</a:t>
            </a:r>
            <a:r>
              <a:rPr lang="en-US" altLang="zh-CN" sz="2400" b="1" spc="-110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229" dirty="0">
                <a:solidFill>
                  <a:srgbClr val="394D57"/>
                </a:solidFill>
                <a:cs typeface="Arial"/>
                <a:sym typeface="+mn-lt"/>
              </a:rPr>
              <a:t>block</a:t>
            </a:r>
            <a:r>
              <a:rPr lang="en-US" altLang="zh-CN" sz="2400" b="1" spc="-90" dirty="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100" dirty="0">
                <a:solidFill>
                  <a:srgbClr val="394D57"/>
                </a:solidFill>
                <a:cs typeface="Arial"/>
                <a:sym typeface="+mn-lt"/>
              </a:rPr>
              <a:t>diagrams)</a:t>
            </a:r>
            <a:endParaRPr lang="en-US" altLang="zh-CN" sz="2400" dirty="0">
              <a:cs typeface="Arial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27476" y="5927256"/>
            <a:ext cx="4837467" cy="887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" marR="998855">
              <a:lnSpc>
                <a:spcPts val="3050"/>
              </a:lnSpc>
              <a:spcBef>
                <a:spcPts val="30"/>
              </a:spcBef>
            </a:pPr>
            <a:r>
              <a:rPr lang="en-US" altLang="zh-CN" sz="2400" b="1" spc="-325">
                <a:solidFill>
                  <a:srgbClr val="394D57"/>
                </a:solidFill>
                <a:cs typeface="Arial"/>
                <a:sym typeface="+mn-lt"/>
              </a:rPr>
              <a:t>Logic</a:t>
            </a:r>
            <a:r>
              <a:rPr lang="en-US" altLang="zh-CN" sz="2400" b="1" spc="-140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210">
                <a:solidFill>
                  <a:srgbClr val="394D57"/>
                </a:solidFill>
                <a:cs typeface="Arial"/>
                <a:sym typeface="+mn-lt"/>
              </a:rPr>
              <a:t>Circuit</a:t>
            </a:r>
            <a:r>
              <a:rPr lang="en-US" altLang="zh-CN" sz="2400" b="1" spc="-100">
                <a:solidFill>
                  <a:srgbClr val="394D57"/>
                </a:solidFill>
                <a:cs typeface="Arial"/>
                <a:sym typeface="+mn-lt"/>
              </a:rPr>
              <a:t> Description </a:t>
            </a:r>
            <a:r>
              <a:rPr lang="en-US" altLang="zh-CN" sz="2400" b="1" spc="-195">
                <a:solidFill>
                  <a:srgbClr val="394D57"/>
                </a:solidFill>
                <a:cs typeface="Arial"/>
                <a:sym typeface="+mn-lt"/>
              </a:rPr>
              <a:t>(Circuit</a:t>
            </a:r>
            <a:r>
              <a:rPr lang="en-US" altLang="zh-CN" sz="2400" b="1" spc="-95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240">
                <a:solidFill>
                  <a:srgbClr val="394D57"/>
                </a:solidFill>
                <a:cs typeface="Arial"/>
                <a:sym typeface="+mn-lt"/>
              </a:rPr>
              <a:t>Schematic</a:t>
            </a:r>
            <a:r>
              <a:rPr lang="en-US" altLang="zh-CN" sz="2400" b="1" spc="-95">
                <a:solidFill>
                  <a:srgbClr val="394D57"/>
                </a:solidFill>
                <a:cs typeface="Arial"/>
                <a:sym typeface="+mn-lt"/>
              </a:rPr>
              <a:t> </a:t>
            </a:r>
            <a:r>
              <a:rPr lang="en-US" altLang="zh-CN" sz="2400" b="1" spc="-204">
                <a:solidFill>
                  <a:srgbClr val="394D57"/>
                </a:solidFill>
                <a:cs typeface="Arial"/>
                <a:sym typeface="+mn-lt"/>
              </a:rPr>
              <a:t>Diagrams)</a:t>
            </a:r>
            <a:endParaRPr lang="en-US" altLang="zh-CN" sz="2400">
              <a:cs typeface="Arial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949" y="4209002"/>
            <a:ext cx="1270792" cy="1718254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542168" y="3701010"/>
            <a:ext cx="4334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rgbClr val="FF0000"/>
                </a:solidFill>
                <a:ea typeface="Arial" charset="0"/>
                <a:cs typeface="Arial" charset="0"/>
                <a:sym typeface="+mn-lt"/>
              </a:rPr>
              <a:t>0x 8b 07 8b 57 04 89 17 89 47 04</a:t>
            </a:r>
            <a:endParaRPr kumimoji="1" lang="zh-CN" altLang="en-US" sz="1600" b="1" dirty="0">
              <a:solidFill>
                <a:srgbClr val="FF0000"/>
              </a:solidFill>
              <a:ea typeface="Arial" charset="0"/>
              <a:cs typeface="Arial" charset="0"/>
              <a:sym typeface="+mn-lt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741" y="6107412"/>
            <a:ext cx="1270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2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5eajydt">
      <a:majorFont>
        <a:latin typeface="Arial" panose="020F0302020204030204"/>
        <a:ea typeface=""/>
        <a:cs typeface=""/>
      </a:majorFont>
      <a:minorFont>
        <a:latin typeface="Arial" panose="020F0502020204030204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CAMELab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A7EA52"/>
      </a:accent2>
      <a:accent3>
        <a:srgbClr val="5DCEAF"/>
      </a:accent3>
      <a:accent4>
        <a:srgbClr val="FF00F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5eajydt">
      <a:majorFont>
        <a:latin typeface="Arial" panose="020F0302020204030204"/>
        <a:ea typeface=""/>
        <a:cs typeface=""/>
      </a:majorFont>
      <a:minorFont>
        <a:latin typeface="Arial" panose="020F0502020204030204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6406</TotalTime>
  <Words>1849</Words>
  <Application>Microsoft Macintosh PowerPoint</Application>
  <PresentationFormat>宽屏</PresentationFormat>
  <Paragraphs>454</Paragraphs>
  <Slides>41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41</vt:i4>
      </vt:variant>
    </vt:vector>
  </HeadingPairs>
  <TitlesOfParts>
    <vt:vector size="54" baseType="lpstr">
      <vt:lpstr>Calibri</vt:lpstr>
      <vt:lpstr>Courier New</vt:lpstr>
      <vt:lpstr>DengXian</vt:lpstr>
      <vt:lpstr>Garamond</vt:lpstr>
      <vt:lpstr>Impact</vt:lpstr>
      <vt:lpstr>SimHei</vt:lpstr>
      <vt:lpstr>Times New Roman</vt:lpstr>
      <vt:lpstr>Wingdings</vt:lpstr>
      <vt:lpstr>宋体</vt:lpstr>
      <vt:lpstr>微软雅黑</vt:lpstr>
      <vt:lpstr>Arial</vt:lpstr>
      <vt:lpstr>Office 主题</vt:lpstr>
      <vt:lpstr>디자인 사용자 지정</vt:lpstr>
      <vt:lpstr>Recitation6</vt:lpstr>
      <vt:lpstr>Announcements</vt:lpstr>
      <vt:lpstr>Schedule</vt:lpstr>
      <vt:lpstr>Buffer Overflow</vt:lpstr>
      <vt:lpstr>Buffer overflow -- solutions</vt:lpstr>
      <vt:lpstr>Variable-Size Stack Frames</vt:lpstr>
      <vt:lpstr>Memory Layout</vt:lpstr>
      <vt:lpstr>End of chapter 3</vt:lpstr>
      <vt:lpstr>Overview</vt:lpstr>
      <vt:lpstr>What is ISA? </vt:lpstr>
      <vt:lpstr>About CISC &amp; RISC (*)</vt:lpstr>
      <vt:lpstr>Instruction Set Architectures</vt:lpstr>
      <vt:lpstr>Patterson and Hennessy win Turing!</vt:lpstr>
      <vt:lpstr>CISC v.s. RISC</vt:lpstr>
      <vt:lpstr>CISC v.s. RISC</vt:lpstr>
      <vt:lpstr>RISCV (*)</vt:lpstr>
      <vt:lpstr>Programmer-Visible State</vt:lpstr>
      <vt:lpstr>Y86-64 Instructions</vt:lpstr>
      <vt:lpstr>Y86-64 Instructions</vt:lpstr>
      <vt:lpstr>Special instructions</vt:lpstr>
      <vt:lpstr>Basic hardware &amp; HCL</vt:lpstr>
      <vt:lpstr>HCL (Hardware control language)</vt:lpstr>
      <vt:lpstr>AND &amp; OR &amp; NOT</vt:lpstr>
      <vt:lpstr>Combinational circuits</vt:lpstr>
      <vt:lpstr>Sequential circuits</vt:lpstr>
      <vt:lpstr>Aside: Machine Clock Rate</vt:lpstr>
      <vt:lpstr>PowerPoint 演示文稿</vt:lpstr>
      <vt:lpstr>Register &amp; Memory</vt:lpstr>
      <vt:lpstr>Examples</vt:lpstr>
      <vt:lpstr>Examples</vt:lpstr>
      <vt:lpstr>Principle of hardware design</vt:lpstr>
      <vt:lpstr>PowerPoint 演示文稿</vt:lpstr>
      <vt:lpstr>Now, let’s take a look at particular instructions</vt:lpstr>
      <vt:lpstr>PowerPoint 演示文稿</vt:lpstr>
      <vt:lpstr>Points worth noting</vt:lpstr>
      <vt:lpstr>Examples (2020)</vt:lpstr>
      <vt:lpstr>Hardware structure</vt:lpstr>
      <vt:lpstr>Combinational Circuit &amp; Sequential Circuit</vt:lpstr>
      <vt:lpstr>Examples</vt:lpstr>
      <vt:lpstr>Example</vt:lpstr>
      <vt:lpstr>Make it better?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Recitation5</dc:title>
  <dc:creator>Microsoft Office User</dc:creator>
  <cp:lastModifiedBy>Microsoft Office User</cp:lastModifiedBy>
  <cp:revision>123</cp:revision>
  <dcterms:created xsi:type="dcterms:W3CDTF">2023-09-21T04:36:27Z</dcterms:created>
  <dcterms:modified xsi:type="dcterms:W3CDTF">2023-10-18T12:39:15Z</dcterms:modified>
</cp:coreProperties>
</file>

<file path=docProps/thumbnail.jpeg>
</file>